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</p:sldIdLst>
  <p:sldSz cx="9144000" cy="5143500" type="screen16x9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295"/>
    <a:srgbClr val="A79E70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43DDB-BC68-2B2D-D3D8-F74BB9476C66}" v="21" dt="2022-01-13T17:54:16.714"/>
    <p1510:client id="{58959AD0-1C87-0468-587D-DD611DDBE618}" v="1" dt="2022-01-12T21:58:01.890"/>
    <p1510:client id="{E88248C6-6276-57BC-AD52-DF9ADF3EEF81}" v="73" dt="2022-01-13T17:47:19.0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66" autoAdjust="0"/>
    <p:restoredTop sz="95808" autoAdjust="0"/>
  </p:normalViewPr>
  <p:slideViewPr>
    <p:cSldViewPr snapToObjects="1" showGuides="1">
      <p:cViewPr varScale="1">
        <p:scale>
          <a:sx n="104" d="100"/>
          <a:sy n="104" d="100"/>
        </p:scale>
        <p:origin x="114" y="258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MagData\LCLS-II\Calibration%20Magnet%20Field_gap35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mmfstorage\ddrive\magdata\LCLS-II-HE\Phase%20Shifter\SXHEPS-000\DATASET0001\Cross-talk\Coil%20measuremen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dirty="0"/>
              <a:t>Shim signatures, By</a:t>
            </a:r>
          </a:p>
          <a:p>
            <a:pPr>
              <a:defRPr/>
            </a:pPr>
            <a:r>
              <a:rPr lang="en-US" sz="600" dirty="0"/>
              <a:t>Operational range</a:t>
            </a:r>
          </a:p>
        </c:rich>
      </c:tx>
      <c:layout>
        <c:manualLayout>
          <c:xMode val="edge"/>
          <c:yMode val="edge"/>
          <c:x val="0.26626428130307239"/>
          <c:y val="4.96071595724830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integrals_table!$Q$4:$Q$19</c:f>
              <c:numCache>
                <c:formatCode>0</c:formatCode>
                <c:ptCount val="16"/>
                <c:pt idx="0">
                  <c:v>88</c:v>
                </c:pt>
                <c:pt idx="1">
                  <c:v>81.715666666666692</c:v>
                </c:pt>
                <c:pt idx="2">
                  <c:v>79.070666666666668</c:v>
                </c:pt>
                <c:pt idx="3">
                  <c:v>76.260999999999996</c:v>
                </c:pt>
                <c:pt idx="4">
                  <c:v>68.77433333333336</c:v>
                </c:pt>
                <c:pt idx="5">
                  <c:v>66.040333333333308</c:v>
                </c:pt>
                <c:pt idx="6">
                  <c:v>55.955333333333336</c:v>
                </c:pt>
                <c:pt idx="7">
                  <c:v>49.920999999999999</c:v>
                </c:pt>
                <c:pt idx="8">
                  <c:v>45.811666666666653</c:v>
                </c:pt>
                <c:pt idx="9">
                  <c:v>42.36399999999999</c:v>
                </c:pt>
                <c:pt idx="10">
                  <c:v>30.471000000000014</c:v>
                </c:pt>
                <c:pt idx="11">
                  <c:v>22.89933333333332</c:v>
                </c:pt>
                <c:pt idx="12">
                  <c:v>15.308666666666664</c:v>
                </c:pt>
                <c:pt idx="13">
                  <c:v>11.810666666666652</c:v>
                </c:pt>
                <c:pt idx="14">
                  <c:v>6.8213333333333281</c:v>
                </c:pt>
                <c:pt idx="15">
                  <c:v>7.4536666666666793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93B-47B7-BD34-CF0F15D81A35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(integrals_table!$I$4:$I$5,integrals_table!$I$7,integrals_table!$I$9:$I$19,integrals_table!$I$6,integrals_table!$I$6)</c:f>
              <c:numCache>
                <c:formatCode>0</c:formatCode>
                <c:ptCount val="16"/>
                <c:pt idx="0">
                  <c:v>105.54766666666667</c:v>
                </c:pt>
                <c:pt idx="1">
                  <c:v>103.58566666666668</c:v>
                </c:pt>
                <c:pt idx="2">
                  <c:v>101.74699999999999</c:v>
                </c:pt>
                <c:pt idx="3">
                  <c:v>95.942999999999969</c:v>
                </c:pt>
                <c:pt idx="4">
                  <c:v>89.53700000000002</c:v>
                </c:pt>
                <c:pt idx="5">
                  <c:v>86.074333333333328</c:v>
                </c:pt>
                <c:pt idx="6">
                  <c:v>80.929999999999978</c:v>
                </c:pt>
                <c:pt idx="7">
                  <c:v>75.301333333333318</c:v>
                </c:pt>
                <c:pt idx="8">
                  <c:v>66.599999999999994</c:v>
                </c:pt>
                <c:pt idx="9">
                  <c:v>60.924666666666653</c:v>
                </c:pt>
                <c:pt idx="10">
                  <c:v>46.526333333333326</c:v>
                </c:pt>
                <c:pt idx="11">
                  <c:v>33.329333333333338</c:v>
                </c:pt>
                <c:pt idx="12">
                  <c:v>22.750666666666653</c:v>
                </c:pt>
                <c:pt idx="13">
                  <c:v>18.835000000000019</c:v>
                </c:pt>
                <c:pt idx="14">
                  <c:v>96.11999999999999</c:v>
                </c:pt>
                <c:pt idx="15">
                  <c:v>96.11999999999999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93B-47B7-BD34-CF0F15D81A35}"/>
            </c:ext>
          </c:extLst>
        </c:ser>
        <c:ser>
          <c:idx val="2"/>
          <c:order val="2"/>
          <c:tx>
            <c:v>2 V slugs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(integrals_table!$D$4:$D$5,integrals_table!$D$7:$D$19)</c:f>
              <c:numCache>
                <c:formatCode>General</c:formatCode>
                <c:ptCount val="15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10</c:v>
                </c:pt>
                <c:pt idx="4">
                  <c:v>12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75</c:v>
                </c:pt>
                <c:pt idx="12">
                  <c:v>100</c:v>
                </c:pt>
                <c:pt idx="13">
                  <c:v>125</c:v>
                </c:pt>
                <c:pt idx="14">
                  <c:v>150</c:v>
                </c:pt>
              </c:numCache>
            </c:numRef>
          </c:xVal>
          <c:yVal>
            <c:numRef>
              <c:f>(integrals_table!$M$4:$M$5,integrals_table!$M$7:$M$19)</c:f>
              <c:numCache>
                <c:formatCode>0</c:formatCode>
                <c:ptCount val="15"/>
                <c:pt idx="0">
                  <c:v>126.33566666666668</c:v>
                </c:pt>
                <c:pt idx="1">
                  <c:v>118.95133333333335</c:v>
                </c:pt>
                <c:pt idx="2">
                  <c:v>116.89999999999999</c:v>
                </c:pt>
                <c:pt idx="3">
                  <c:v>108.27466666666669</c:v>
                </c:pt>
                <c:pt idx="4">
                  <c:v>97.942666666666639</c:v>
                </c:pt>
                <c:pt idx="5">
                  <c:v>81.861333333333349</c:v>
                </c:pt>
                <c:pt idx="6">
                  <c:v>68.946666666666673</c:v>
                </c:pt>
                <c:pt idx="7">
                  <c:v>51.574999999999982</c:v>
                </c:pt>
                <c:pt idx="8">
                  <c:v>44.995666666666665</c:v>
                </c:pt>
                <c:pt idx="9">
                  <c:v>34.533999999999992</c:v>
                </c:pt>
                <c:pt idx="10">
                  <c:v>19.879333333333324</c:v>
                </c:pt>
                <c:pt idx="11">
                  <c:v>5.811666666666671</c:v>
                </c:pt>
                <c:pt idx="12">
                  <c:v>-6.0666666666666602</c:v>
                </c:pt>
                <c:pt idx="13">
                  <c:v>-7.8626666666666685</c:v>
                </c:pt>
                <c:pt idx="14">
                  <c:v>-6.8873333333333244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93B-47B7-BD34-CF0F15D81A35}"/>
            </c:ext>
          </c:extLst>
        </c:ser>
        <c:ser>
          <c:idx val="3"/>
          <c:order val="3"/>
          <c:tx>
            <c:v>pole 50um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integrals_table!$T$4:$T$19</c:f>
              <c:numCache>
                <c:formatCode>0</c:formatCode>
                <c:ptCount val="16"/>
                <c:pt idx="0">
                  <c:v>130.995</c:v>
                </c:pt>
                <c:pt idx="1">
                  <c:v>127.90766666666669</c:v>
                </c:pt>
                <c:pt idx="2">
                  <c:v>123.688</c:v>
                </c:pt>
                <c:pt idx="3">
                  <c:v>113.26066666666665</c:v>
                </c:pt>
                <c:pt idx="4">
                  <c:v>95.358666666666693</c:v>
                </c:pt>
                <c:pt idx="5">
                  <c:v>78.904999999999973</c:v>
                </c:pt>
                <c:pt idx="6">
                  <c:v>56.714666666666666</c:v>
                </c:pt>
                <c:pt idx="7">
                  <c:v>38.772333333333322</c:v>
                </c:pt>
                <c:pt idx="8">
                  <c:v>30.400666666666648</c:v>
                </c:pt>
                <c:pt idx="9">
                  <c:v>24.399999999999995</c:v>
                </c:pt>
                <c:pt idx="10">
                  <c:v>12.198999999999982</c:v>
                </c:pt>
                <c:pt idx="11">
                  <c:v>8.0636666666666486</c:v>
                </c:pt>
                <c:pt idx="12">
                  <c:v>7.2793333333333301</c:v>
                </c:pt>
                <c:pt idx="13">
                  <c:v>4.1519999999999966</c:v>
                </c:pt>
                <c:pt idx="14">
                  <c:v>2.2000000000000126</c:v>
                </c:pt>
                <c:pt idx="15">
                  <c:v>2.4590000000000116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93B-47B7-BD34-CF0F15D81A35}"/>
            </c:ext>
          </c:extLst>
        </c:ser>
        <c:ser>
          <c:idx val="5"/>
          <c:order val="4"/>
          <c:tx>
            <c:v>Steel 7.5x15mm</c:v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integrals_table!$X$4:$X$19</c:f>
              <c:numCache>
                <c:formatCode>0</c:formatCode>
                <c:ptCount val="16"/>
                <c:pt idx="0">
                  <c:v>137.56583333333336</c:v>
                </c:pt>
                <c:pt idx="1">
                  <c:v>130.489</c:v>
                </c:pt>
                <c:pt idx="2">
                  <c:v>135.26333333333335</c:v>
                </c:pt>
                <c:pt idx="3">
                  <c:v>132.14366666666666</c:v>
                </c:pt>
                <c:pt idx="4">
                  <c:v>125.36566666666667</c:v>
                </c:pt>
                <c:pt idx="5">
                  <c:v>113.69899999999998</c:v>
                </c:pt>
                <c:pt idx="6">
                  <c:v>84.094333333333353</c:v>
                </c:pt>
                <c:pt idx="7">
                  <c:v>56.483333333333313</c:v>
                </c:pt>
                <c:pt idx="8">
                  <c:v>43.025666666666645</c:v>
                </c:pt>
                <c:pt idx="9">
                  <c:v>31.479666666666656</c:v>
                </c:pt>
                <c:pt idx="10">
                  <c:v>15.741999999999987</c:v>
                </c:pt>
                <c:pt idx="11">
                  <c:v>9.8196666666666363</c:v>
                </c:pt>
                <c:pt idx="12">
                  <c:v>4.9049999999999949</c:v>
                </c:pt>
                <c:pt idx="13">
                  <c:v>-0.73566666666668057</c:v>
                </c:pt>
                <c:pt idx="14">
                  <c:v>-1</c:v>
                </c:pt>
                <c:pt idx="15">
                  <c:v>6.281333333333337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93B-47B7-BD34-CF0F15D81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20"/>
        <c:crossBetween val="midCat"/>
      </c:valAx>
      <c:valAx>
        <c:axId val="5728647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/>
                  <a:t>G-cm</a:t>
                </a:r>
              </a:p>
            </c:rich>
          </c:tx>
          <c:layout>
            <c:manualLayout>
              <c:xMode val="edge"/>
              <c:yMode val="edge"/>
              <c:x val="0"/>
              <c:y val="0.40963661869852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3053865685369"/>
          <c:y val="0.17616899043688902"/>
          <c:w val="0.3272181193746066"/>
          <c:h val="0.22880091980269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dirty="0"/>
              <a:t>Differences in shim signatures, By</a:t>
            </a:r>
          </a:p>
        </c:rich>
      </c:tx>
      <c:layout>
        <c:manualLayout>
          <c:xMode val="edge"/>
          <c:yMode val="edge"/>
          <c:x val="0.21246597212322685"/>
          <c:y val="7.02514152043369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1"/>
          <c:order val="0"/>
          <c:tx>
            <c:v>H-slugs- small 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integrals_table!$Z$4:$Z$19</c:f>
              <c:numCache>
                <c:formatCode>0</c:formatCode>
                <c:ptCount val="16"/>
                <c:pt idx="0">
                  <c:v>17.547666666666672</c:v>
                </c:pt>
                <c:pt idx="1">
                  <c:v>21.86999999999999</c:v>
                </c:pt>
                <c:pt idx="2">
                  <c:v>23</c:v>
                </c:pt>
                <c:pt idx="3">
                  <c:v>25.48599999999999</c:v>
                </c:pt>
                <c:pt idx="4">
                  <c:v>25.670999999999992</c:v>
                </c:pt>
                <c:pt idx="5">
                  <c:v>29.902666666666661</c:v>
                </c:pt>
                <c:pt idx="6">
                  <c:v>33.581666666666685</c:v>
                </c:pt>
                <c:pt idx="7">
                  <c:v>36.153333333333329</c:v>
                </c:pt>
                <c:pt idx="8">
                  <c:v>35.118333333333325</c:v>
                </c:pt>
                <c:pt idx="9">
                  <c:v>32.937333333333328</c:v>
                </c:pt>
                <c:pt idx="10">
                  <c:v>36.128999999999976</c:v>
                </c:pt>
                <c:pt idx="11">
                  <c:v>38.025333333333336</c:v>
                </c:pt>
                <c:pt idx="12">
                  <c:v>31.217666666666663</c:v>
                </c:pt>
                <c:pt idx="13">
                  <c:v>21.518666666666686</c:v>
                </c:pt>
                <c:pt idx="14">
                  <c:v>15.929333333333325</c:v>
                </c:pt>
                <c:pt idx="15">
                  <c:v>11.381333333333339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A4-4215-8244-AFCD747FC69A}"/>
            </c:ext>
          </c:extLst>
        </c:ser>
        <c:ser>
          <c:idx val="3"/>
          <c:order val="1"/>
          <c:tx>
            <c:v>pole 50um- small slugs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integrals_table!$AB$4:$AB$19</c:f>
              <c:numCache>
                <c:formatCode>0</c:formatCode>
                <c:ptCount val="16"/>
                <c:pt idx="0">
                  <c:v>42.995000000000005</c:v>
                </c:pt>
                <c:pt idx="1">
                  <c:v>46.191999999999993</c:v>
                </c:pt>
                <c:pt idx="2">
                  <c:v>44.617333333333335</c:v>
                </c:pt>
                <c:pt idx="3">
                  <c:v>36.999666666666656</c:v>
                </c:pt>
                <c:pt idx="4">
                  <c:v>26.584333333333333</c:v>
                </c:pt>
                <c:pt idx="5">
                  <c:v>12.864666666666665</c:v>
                </c:pt>
                <c:pt idx="6">
                  <c:v>0.75933333333333053</c:v>
                </c:pt>
                <c:pt idx="7">
                  <c:v>-11.148666666666678</c:v>
                </c:pt>
                <c:pt idx="8">
                  <c:v>-15.411000000000005</c:v>
                </c:pt>
                <c:pt idx="9">
                  <c:v>-17.963999999999995</c:v>
                </c:pt>
                <c:pt idx="10">
                  <c:v>-18.272000000000034</c:v>
                </c:pt>
                <c:pt idx="11">
                  <c:v>-14.835666666666672</c:v>
                </c:pt>
                <c:pt idx="12">
                  <c:v>-8.0293333333333337</c:v>
                </c:pt>
                <c:pt idx="13">
                  <c:v>-7.6586666666666554</c:v>
                </c:pt>
                <c:pt idx="14">
                  <c:v>-4.6213333333333155</c:v>
                </c:pt>
                <c:pt idx="15">
                  <c:v>-4.9946666666666673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A4-4215-8244-AFCD747FC69A}"/>
            </c:ext>
          </c:extLst>
        </c:ser>
        <c:ser>
          <c:idx val="4"/>
          <c:order val="2"/>
          <c:tx>
            <c:v>steel shim - pole 50um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integrals_table!$AD$4:$AD$19</c:f>
              <c:numCache>
                <c:formatCode>0</c:formatCode>
                <c:ptCount val="16"/>
                <c:pt idx="0">
                  <c:v>6.5708333333333542</c:v>
                </c:pt>
                <c:pt idx="1">
                  <c:v>2.581333333333319</c:v>
                </c:pt>
                <c:pt idx="2">
                  <c:v>11.575333333333347</c:v>
                </c:pt>
                <c:pt idx="3">
                  <c:v>18.88300000000001</c:v>
                </c:pt>
                <c:pt idx="4">
                  <c:v>30.006999999999977</c:v>
                </c:pt>
                <c:pt idx="5">
                  <c:v>34.794000000000011</c:v>
                </c:pt>
                <c:pt idx="6">
                  <c:v>27.379666666666687</c:v>
                </c:pt>
                <c:pt idx="7">
                  <c:v>17.710999999999991</c:v>
                </c:pt>
                <c:pt idx="8">
                  <c:v>12.624999999999996</c:v>
                </c:pt>
                <c:pt idx="9">
                  <c:v>7.079666666666661</c:v>
                </c:pt>
                <c:pt idx="10">
                  <c:v>3.5430000000000046</c:v>
                </c:pt>
                <c:pt idx="11">
                  <c:v>1.7559999999999878</c:v>
                </c:pt>
                <c:pt idx="12">
                  <c:v>-2.3743333333333352</c:v>
                </c:pt>
                <c:pt idx="13">
                  <c:v>-4.8876666666666768</c:v>
                </c:pt>
                <c:pt idx="14">
                  <c:v>-3.2000000000000126</c:v>
                </c:pt>
                <c:pt idx="15">
                  <c:v>3.8223333333333254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5A4-4215-8244-AFCD747FC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dirty="0" smtClean="0"/>
                  <a:t>Gap (mm)</a:t>
                </a:r>
                <a:endParaRPr lang="en-US" sz="7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50"/>
        <c:crossBetween val="midCat"/>
      </c:valAx>
      <c:valAx>
        <c:axId val="572864712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/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25293548832712"/>
          <c:y val="0.65724350470478576"/>
          <c:w val="0.47658171018096412"/>
          <c:h val="0.126753176627899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800" b="0" dirty="0">
                <a:solidFill>
                  <a:schemeClr val="tx1"/>
                </a:solidFill>
              </a:rPr>
              <a:t>Bx field signatures</a:t>
            </a:r>
          </a:p>
        </c:rich>
      </c:tx>
      <c:layout>
        <c:manualLayout>
          <c:xMode val="edge"/>
          <c:yMode val="edge"/>
          <c:x val="0.34344774210915946"/>
          <c:y val="4.1371999231803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5"/>
          <c:order val="0"/>
          <c:tx>
            <c:v>Pole cant</c:v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integrals_table!$C$122:$C$137</c:f>
              <c:numCache>
                <c:formatCode>0</c:formatCode>
                <c:ptCount val="16"/>
                <c:pt idx="0">
                  <c:v>-67.480333333333334</c:v>
                </c:pt>
                <c:pt idx="1">
                  <c:v>-64.38633333333334</c:v>
                </c:pt>
                <c:pt idx="2">
                  <c:v>-61.808666666666667</c:v>
                </c:pt>
                <c:pt idx="3">
                  <c:v>-60.532000000000004</c:v>
                </c:pt>
                <c:pt idx="4">
                  <c:v>-56</c:v>
                </c:pt>
                <c:pt idx="5">
                  <c:v>-49.800666666666672</c:v>
                </c:pt>
                <c:pt idx="6">
                  <c:v>-40.566000000000003</c:v>
                </c:pt>
                <c:pt idx="7">
                  <c:v>-32</c:v>
                </c:pt>
                <c:pt idx="8">
                  <c:v>-24</c:v>
                </c:pt>
                <c:pt idx="9">
                  <c:v>-19.172333333333334</c:v>
                </c:pt>
                <c:pt idx="10">
                  <c:v>-11.662666666666667</c:v>
                </c:pt>
                <c:pt idx="11">
                  <c:v>-9.5526666666666653</c:v>
                </c:pt>
                <c:pt idx="12">
                  <c:v>-4.1080000000000023</c:v>
                </c:pt>
                <c:pt idx="13">
                  <c:v>-1</c:v>
                </c:pt>
                <c:pt idx="14">
                  <c:v>0.49166666666666731</c:v>
                </c:pt>
                <c:pt idx="15">
                  <c:v>-1.5333333333333074E-2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F2-4A09-8867-D0CC05543390}"/>
            </c:ext>
          </c:extLst>
        </c:ser>
        <c:ser>
          <c:idx val="0"/>
          <c:order val="1"/>
          <c:tx>
            <c:v>V-slugs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integrals_table!$G$122:$G$137</c:f>
              <c:numCache>
                <c:formatCode>0</c:formatCode>
                <c:ptCount val="16"/>
                <c:pt idx="0">
                  <c:v>-7.1479999999999979</c:v>
                </c:pt>
                <c:pt idx="1">
                  <c:v>-4.8529999999999989</c:v>
                </c:pt>
                <c:pt idx="2">
                  <c:v>-1.8819999999999999</c:v>
                </c:pt>
                <c:pt idx="3">
                  <c:v>-3.3123333333333331</c:v>
                </c:pt>
                <c:pt idx="4">
                  <c:v>-5</c:v>
                </c:pt>
                <c:pt idx="5">
                  <c:v>-7</c:v>
                </c:pt>
                <c:pt idx="6">
                  <c:v>-7.5676666666666668</c:v>
                </c:pt>
                <c:pt idx="7">
                  <c:v>-12.478333333333335</c:v>
                </c:pt>
                <c:pt idx="8">
                  <c:v>-20.707000000000004</c:v>
                </c:pt>
                <c:pt idx="9">
                  <c:v>-27.293666666666667</c:v>
                </c:pt>
                <c:pt idx="10">
                  <c:v>-34.625999999999998</c:v>
                </c:pt>
                <c:pt idx="11">
                  <c:v>-38.592333333333336</c:v>
                </c:pt>
                <c:pt idx="12">
                  <c:v>-31.555333333333333</c:v>
                </c:pt>
                <c:pt idx="13">
                  <c:v>-23.961333333333336</c:v>
                </c:pt>
                <c:pt idx="14">
                  <c:v>-20.27966666666666</c:v>
                </c:pt>
                <c:pt idx="15">
                  <c:v>-12.139666666666665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5F2-4A09-8867-D0CC05543390}"/>
            </c:ext>
          </c:extLst>
        </c:ser>
        <c:ser>
          <c:idx val="1"/>
          <c:order val="2"/>
          <c:tx>
            <c:v>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integrals_table!$I$122:$I$137</c:f>
              <c:numCache>
                <c:formatCode>General</c:formatCode>
                <c:ptCount val="16"/>
                <c:pt idx="0">
                  <c:v>-18</c:v>
                </c:pt>
                <c:pt idx="1">
                  <c:v>-6</c:v>
                </c:pt>
                <c:pt idx="2">
                  <c:v>-5</c:v>
                </c:pt>
                <c:pt idx="3">
                  <c:v>-4</c:v>
                </c:pt>
                <c:pt idx="4">
                  <c:v>-5</c:v>
                </c:pt>
                <c:pt idx="5">
                  <c:v>-6</c:v>
                </c:pt>
                <c:pt idx="6">
                  <c:v>-3</c:v>
                </c:pt>
                <c:pt idx="7">
                  <c:v>-9</c:v>
                </c:pt>
                <c:pt idx="8">
                  <c:v>-13</c:v>
                </c:pt>
                <c:pt idx="9">
                  <c:v>-19</c:v>
                </c:pt>
                <c:pt idx="10">
                  <c:v>-11</c:v>
                </c:pt>
                <c:pt idx="11">
                  <c:v>-8</c:v>
                </c:pt>
                <c:pt idx="12">
                  <c:v>1</c:v>
                </c:pt>
                <c:pt idx="13">
                  <c:v>10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5F2-4A09-8867-D0CC05543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>
                    <a:solidFill>
                      <a:schemeClr val="tx1"/>
                    </a:solidFill>
                  </a:rPr>
                  <a:t>Gap (mm)</a:t>
                </a:r>
              </a:p>
            </c:rich>
          </c:tx>
          <c:layout>
            <c:manualLayout>
              <c:xMode val="edge"/>
              <c:yMode val="edge"/>
              <c:x val="0.43665623527828251"/>
              <c:y val="0.86819640227898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>
            <c:manualLayout>
              <c:xMode val="edge"/>
              <c:yMode val="edge"/>
              <c:x val="0"/>
              <c:y val="0.392827255816323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269365367790568"/>
          <c:y val="0.1690365533576596"/>
          <c:w val="0.26954091676040487"/>
          <c:h val="0.19323935727546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0" dirty="0"/>
              <a:t>Skew Quad signatures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integrals_table!$B$103:$B$116</c:f>
              <c:numCache>
                <c:formatCode>0</c:formatCode>
                <c:ptCount val="14"/>
                <c:pt idx="0">
                  <c:v>-6</c:v>
                </c:pt>
                <c:pt idx="1">
                  <c:v>-9</c:v>
                </c:pt>
                <c:pt idx="2">
                  <c:v>-5</c:v>
                </c:pt>
                <c:pt idx="3">
                  <c:v>-18</c:v>
                </c:pt>
                <c:pt idx="4">
                  <c:v>-5</c:v>
                </c:pt>
                <c:pt idx="5">
                  <c:v>3</c:v>
                </c:pt>
                <c:pt idx="6">
                  <c:v>1</c:v>
                </c:pt>
                <c:pt idx="7">
                  <c:v>-4</c:v>
                </c:pt>
                <c:pt idx="8">
                  <c:v>-2</c:v>
                </c:pt>
                <c:pt idx="9">
                  <c:v>-2.5</c:v>
                </c:pt>
                <c:pt idx="10">
                  <c:v>-4</c:v>
                </c:pt>
                <c:pt idx="11">
                  <c:v>-6</c:v>
                </c:pt>
                <c:pt idx="12">
                  <c:v>-7</c:v>
                </c:pt>
                <c:pt idx="13">
                  <c:v>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D3F-4EA3-9BAA-E5B01E1F7780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integrals_table!$C$103:$C$119</c:f>
              <c:numCache>
                <c:formatCode>0</c:formatCode>
                <c:ptCount val="17"/>
                <c:pt idx="0">
                  <c:v>-4</c:v>
                </c:pt>
                <c:pt idx="1">
                  <c:v>-5</c:v>
                </c:pt>
                <c:pt idx="2">
                  <c:v>-2.5</c:v>
                </c:pt>
                <c:pt idx="3">
                  <c:v>-19</c:v>
                </c:pt>
                <c:pt idx="4">
                  <c:v>-5</c:v>
                </c:pt>
                <c:pt idx="5">
                  <c:v>2.5</c:v>
                </c:pt>
                <c:pt idx="6">
                  <c:v>-1</c:v>
                </c:pt>
                <c:pt idx="7">
                  <c:v>-4.5</c:v>
                </c:pt>
                <c:pt idx="8">
                  <c:v>6</c:v>
                </c:pt>
                <c:pt idx="9">
                  <c:v>6</c:v>
                </c:pt>
                <c:pt idx="10">
                  <c:v>5</c:v>
                </c:pt>
                <c:pt idx="11">
                  <c:v>4</c:v>
                </c:pt>
                <c:pt idx="12">
                  <c:v>3</c:v>
                </c:pt>
                <c:pt idx="13">
                  <c:v>4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D3F-4EA3-9BAA-E5B01E1F7780}"/>
            </c:ext>
          </c:extLst>
        </c:ser>
        <c:ser>
          <c:idx val="2"/>
          <c:order val="2"/>
          <c:tx>
            <c:v>2 V-slugs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integrals_table!$D$103:$D$119</c:f>
              <c:numCache>
                <c:formatCode>0</c:formatCode>
                <c:ptCount val="17"/>
                <c:pt idx="0">
                  <c:v>-4</c:v>
                </c:pt>
                <c:pt idx="1">
                  <c:v>-8</c:v>
                </c:pt>
                <c:pt idx="2">
                  <c:v>-15</c:v>
                </c:pt>
                <c:pt idx="3">
                  <c:v>-22</c:v>
                </c:pt>
                <c:pt idx="4">
                  <c:v>-9</c:v>
                </c:pt>
                <c:pt idx="5">
                  <c:v>-6</c:v>
                </c:pt>
                <c:pt idx="6">
                  <c:v>-9</c:v>
                </c:pt>
                <c:pt idx="7">
                  <c:v>-11</c:v>
                </c:pt>
                <c:pt idx="8">
                  <c:v>-9</c:v>
                </c:pt>
                <c:pt idx="9">
                  <c:v>-8.5</c:v>
                </c:pt>
                <c:pt idx="10">
                  <c:v>-8</c:v>
                </c:pt>
                <c:pt idx="11">
                  <c:v>-8</c:v>
                </c:pt>
                <c:pt idx="12">
                  <c:v>-5</c:v>
                </c:pt>
                <c:pt idx="13">
                  <c:v>-1</c:v>
                </c:pt>
                <c:pt idx="14">
                  <c:v>2</c:v>
                </c:pt>
                <c:pt idx="15">
                  <c:v>4</c:v>
                </c:pt>
                <c:pt idx="16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D3F-4EA3-9BAA-E5B01E1F7780}"/>
            </c:ext>
          </c:extLst>
        </c:ser>
        <c:ser>
          <c:idx val="4"/>
          <c:order val="3"/>
          <c:tx>
            <c:v>Steel 7.5x15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integrals_table!$E$103:$E$119</c:f>
              <c:numCache>
                <c:formatCode>0</c:formatCode>
                <c:ptCount val="17"/>
                <c:pt idx="0">
                  <c:v>-79</c:v>
                </c:pt>
                <c:pt idx="1">
                  <c:v>-62</c:v>
                </c:pt>
                <c:pt idx="2">
                  <c:v>-60</c:v>
                </c:pt>
                <c:pt idx="3">
                  <c:v>-56</c:v>
                </c:pt>
                <c:pt idx="4">
                  <c:v>-30</c:v>
                </c:pt>
                <c:pt idx="5">
                  <c:v>-6</c:v>
                </c:pt>
                <c:pt idx="6">
                  <c:v>-2</c:v>
                </c:pt>
                <c:pt idx="7">
                  <c:v>3</c:v>
                </c:pt>
                <c:pt idx="8">
                  <c:v>3</c:v>
                </c:pt>
                <c:pt idx="9">
                  <c:v>-1.5</c:v>
                </c:pt>
                <c:pt idx="10">
                  <c:v>-2</c:v>
                </c:pt>
                <c:pt idx="11">
                  <c:v>-3</c:v>
                </c:pt>
                <c:pt idx="12">
                  <c:v>-3</c:v>
                </c:pt>
                <c:pt idx="13">
                  <c:v>-2</c:v>
                </c:pt>
                <c:pt idx="14">
                  <c:v>0</c:v>
                </c:pt>
                <c:pt idx="15">
                  <c:v>1</c:v>
                </c:pt>
                <c:pt idx="16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D3F-4EA3-9BAA-E5B01E1F7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700" b="0"/>
                  <a:t>G-cm/cm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772610039797081"/>
          <c:y val="0.5917332242071891"/>
          <c:w val="0.39227389960202913"/>
          <c:h val="0.200798690486269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/>
            </a:pPr>
            <a:r>
              <a:rPr lang="en-US" sz="800" b="0" dirty="0"/>
              <a:t>Calibration Magnet Field roll-off</a:t>
            </a:r>
          </a:p>
          <a:p>
            <a:pPr>
              <a:defRPr sz="1200" b="0"/>
            </a:pPr>
            <a:r>
              <a:rPr lang="en-US" sz="600" b="0" dirty="0"/>
              <a:t>35mm Gap</a:t>
            </a:r>
          </a:p>
        </c:rich>
      </c:tx>
      <c:layout>
        <c:manualLayout>
          <c:xMode val="edge"/>
          <c:yMode val="edge"/>
          <c:x val="0.22490264282899669"/>
          <c:y val="9.6446564299987797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1.9T</c:v>
          </c:tx>
          <c:spPr>
            <a:ln w="28575">
              <a:noFill/>
            </a:ln>
          </c:spPr>
          <c:marker>
            <c:symbol val="diamond"/>
            <c:size val="4"/>
          </c:marker>
          <c:trendline>
            <c:spPr>
              <a:ln>
                <a:solidFill>
                  <a:srgbClr val="0070C0"/>
                </a:solidFill>
              </a:ln>
            </c:spPr>
            <c:trendlineType val="poly"/>
            <c:order val="3"/>
            <c:dispRSqr val="0"/>
            <c:dispEq val="0"/>
          </c:trendline>
          <c:xVal>
            <c:numRef>
              <c:f>Sheet1!$B$3:$B$17</c:f>
              <c:numCache>
                <c:formatCode>General</c:formatCode>
                <c:ptCount val="15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Sheet1!$E$3:$E$17</c:f>
              <c:numCache>
                <c:formatCode>General</c:formatCode>
                <c:ptCount val="15"/>
                <c:pt idx="0">
                  <c:v>-2.9000729763820714</c:v>
                </c:pt>
                <c:pt idx="1">
                  <c:v>-1.7347709258721506</c:v>
                </c:pt>
                <c:pt idx="2">
                  <c:v>-0.8120204333868396</c:v>
                </c:pt>
                <c:pt idx="3">
                  <c:v>-0.23200583811019107</c:v>
                </c:pt>
                <c:pt idx="4">
                  <c:v>0</c:v>
                </c:pt>
                <c:pt idx="5">
                  <c:v>-9.4911479227428541E-2</c:v>
                </c:pt>
                <c:pt idx="6">
                  <c:v>-0.52728599570572476</c:v>
                </c:pt>
                <c:pt idx="7">
                  <c:v>-1.202212070208631</c:v>
                </c:pt>
                <c:pt idx="8">
                  <c:v>-2.2462383417068326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294-4619-AC9B-ADC98A731AC5}"/>
            </c:ext>
          </c:extLst>
        </c:ser>
        <c:ser>
          <c:idx val="1"/>
          <c:order val="1"/>
          <c:tx>
            <c:v>1.7T</c:v>
          </c:tx>
          <c:spPr>
            <a:ln w="28575">
              <a:noFill/>
            </a:ln>
          </c:spPr>
          <c:marker>
            <c:symbol val="square"/>
            <c:size val="4"/>
          </c:marker>
          <c:trendline>
            <c:spPr>
              <a:ln>
                <a:solidFill>
                  <a:srgbClr val="C00000"/>
                </a:solidFill>
              </a:ln>
            </c:spPr>
            <c:trendlineType val="poly"/>
            <c:order val="5"/>
            <c:dispRSqr val="0"/>
            <c:dispEq val="0"/>
          </c:trendline>
          <c:xVal>
            <c:numRef>
              <c:f>Sheet1!$B$3:$B$15</c:f>
              <c:numCache>
                <c:formatCode>General</c:formatCode>
                <c:ptCount val="13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Sheet1!$H$3:$H$15</c:f>
              <c:numCache>
                <c:formatCode>General</c:formatCode>
                <c:ptCount val="13"/>
                <c:pt idx="0">
                  <c:v>-1.5862625069036498</c:v>
                </c:pt>
                <c:pt idx="1">
                  <c:v>-0.93106712361752619</c:v>
                </c:pt>
                <c:pt idx="2">
                  <c:v>-0.3965656267252744</c:v>
                </c:pt>
                <c:pt idx="3">
                  <c:v>-0.13218854224133275</c:v>
                </c:pt>
                <c:pt idx="4">
                  <c:v>0</c:v>
                </c:pt>
                <c:pt idx="5">
                  <c:v>-4.5978623388567078E-2</c:v>
                </c:pt>
                <c:pt idx="6">
                  <c:v>-0.27587174033012629</c:v>
                </c:pt>
                <c:pt idx="7">
                  <c:v>-0.62645874366810972</c:v>
                </c:pt>
                <c:pt idx="8">
                  <c:v>-1.2126861918720211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294-4619-AC9B-ADC98A731AC5}"/>
            </c:ext>
          </c:extLst>
        </c:ser>
        <c:ser>
          <c:idx val="2"/>
          <c:order val="2"/>
          <c:tx>
            <c:v>1.5T</c:v>
          </c:tx>
          <c:spPr>
            <a:ln w="28575">
              <a:noFill/>
            </a:ln>
          </c:spPr>
          <c:marker>
            <c:symbol val="triangle"/>
            <c:size val="4"/>
          </c:marker>
          <c:trendline>
            <c:spPr>
              <a:ln>
                <a:solidFill>
                  <a:srgbClr val="92D050"/>
                </a:solidFill>
              </a:ln>
            </c:spPr>
            <c:trendlineType val="poly"/>
            <c:order val="6"/>
            <c:dispRSqr val="0"/>
            <c:dispEq val="0"/>
          </c:trendline>
          <c:xVal>
            <c:numRef>
              <c:f>Sheet1!$B$3:$B$15</c:f>
              <c:numCache>
                <c:formatCode>General</c:formatCode>
                <c:ptCount val="13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Sheet1!$K$3:$K$15</c:f>
              <c:numCache>
                <c:formatCode>General</c:formatCode>
                <c:ptCount val="13"/>
                <c:pt idx="0">
                  <c:v>-0.20992313427505935</c:v>
                </c:pt>
                <c:pt idx="1">
                  <c:v>-0.12866256616805125</c:v>
                </c:pt>
                <c:pt idx="2">
                  <c:v>-8.8032282115298982E-2</c:v>
                </c:pt>
                <c:pt idx="3">
                  <c:v>-6.771714008892285E-2</c:v>
                </c:pt>
                <c:pt idx="4">
                  <c:v>-5.417371207083755E-2</c:v>
                </c:pt>
                <c:pt idx="5">
                  <c:v>-4.0630284052752257E-2</c:v>
                </c:pt>
                <c:pt idx="6">
                  <c:v>-1.3543428018085293E-2</c:v>
                </c:pt>
                <c:pt idx="7">
                  <c:v>0</c:v>
                </c:pt>
                <c:pt idx="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294-4619-AC9B-ADC98A731AC5}"/>
            </c:ext>
          </c:extLst>
        </c:ser>
        <c:ser>
          <c:idx val="3"/>
          <c:order val="3"/>
          <c:tx>
            <c:v>1T</c:v>
          </c:tx>
          <c:spPr>
            <a:ln w="28575">
              <a:noFill/>
            </a:ln>
          </c:spPr>
          <c:marker>
            <c:symbol val="x"/>
            <c:size val="4"/>
          </c:marker>
          <c:trendline>
            <c:spPr>
              <a:ln>
                <a:solidFill>
                  <a:srgbClr val="00B0F0"/>
                </a:solidFill>
              </a:ln>
            </c:spPr>
            <c:trendlineType val="poly"/>
            <c:order val="4"/>
            <c:dispRSqr val="0"/>
            <c:dispEq val="0"/>
          </c:trendline>
          <c:xVal>
            <c:numRef>
              <c:f>Sheet1!$B$3:$B$15</c:f>
              <c:numCache>
                <c:formatCode>General</c:formatCode>
                <c:ptCount val="13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Sheet1!$M$3:$M$15</c:f>
              <c:numCache>
                <c:formatCode>General</c:formatCode>
                <c:ptCount val="13"/>
                <c:pt idx="0">
                  <c:v>0.17000000000155779</c:v>
                </c:pt>
                <c:pt idx="1">
                  <c:v>0.13000000000040757</c:v>
                </c:pt>
                <c:pt idx="2">
                  <c:v>6.000000000172534E-2</c:v>
                </c:pt>
                <c:pt idx="3">
                  <c:v>1.000000000139778E-2</c:v>
                </c:pt>
                <c:pt idx="4">
                  <c:v>0</c:v>
                </c:pt>
                <c:pt idx="5">
                  <c:v>2.0000000000575113E-2</c:v>
                </c:pt>
                <c:pt idx="6">
                  <c:v>8.0000000000080007E-2</c:v>
                </c:pt>
                <c:pt idx="7">
                  <c:v>0.16000000000016001</c:v>
                </c:pt>
                <c:pt idx="8">
                  <c:v>0.26000000000081513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294-4619-AC9B-ADC98A731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056960"/>
        <c:axId val="224057536"/>
      </c:scatterChart>
      <c:valAx>
        <c:axId val="224056960"/>
        <c:scaling>
          <c:orientation val="minMax"/>
          <c:max val="25"/>
          <c:min val="-25"/>
        </c:scaling>
        <c:delete val="0"/>
        <c:axPos val="b"/>
        <c:title>
          <c:tx>
            <c:rich>
              <a:bodyPr/>
              <a:lstStyle/>
              <a:p>
                <a:pPr>
                  <a:defRPr sz="700" b="0"/>
                </a:pPr>
                <a:r>
                  <a:rPr lang="en-US" sz="700" b="0"/>
                  <a:t>Distance from magnet center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en-US"/>
          </a:p>
        </c:txPr>
        <c:crossAx val="224057536"/>
        <c:crossesAt val="-3.5"/>
        <c:crossBetween val="midCat"/>
        <c:majorUnit val="5"/>
      </c:valAx>
      <c:valAx>
        <c:axId val="2240575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700" b="0"/>
                </a:pPr>
                <a:r>
                  <a:rPr lang="en-US" sz="700" b="0" dirty="0"/>
                  <a:t>(B-</a:t>
                </a:r>
                <a:r>
                  <a:rPr lang="en-US" sz="700" b="0" dirty="0" err="1"/>
                  <a:t>Bmax</a:t>
                </a:r>
                <a:r>
                  <a:rPr lang="en-US" sz="700" b="0" dirty="0"/>
                  <a:t>)/</a:t>
                </a:r>
                <a:r>
                  <a:rPr lang="en-US" sz="700" b="0" dirty="0" err="1"/>
                  <a:t>Bmax</a:t>
                </a:r>
                <a:r>
                  <a:rPr lang="en-US" sz="700" b="0" baseline="0" dirty="0"/>
                  <a:t> *10</a:t>
                </a:r>
                <a:r>
                  <a:rPr lang="en-US" sz="700" b="0" baseline="30000" dirty="0"/>
                  <a:t>4</a:t>
                </a:r>
              </a:p>
            </c:rich>
          </c:tx>
          <c:layout>
            <c:manualLayout>
              <c:xMode val="edge"/>
              <c:yMode val="edge"/>
              <c:x val="3.0706708105255377E-2"/>
              <c:y val="0.268730505010411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en-US"/>
          </a:p>
        </c:txPr>
        <c:crossAx val="224056960"/>
        <c:crossesAt val="-25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8166393701924658"/>
          <c:y val="0.25092980921579233"/>
          <c:w val="0.10480687407675673"/>
          <c:h val="0.35548392388451444"/>
        </c:manualLayout>
      </c:layout>
      <c:overlay val="0"/>
      <c:txPr>
        <a:bodyPr/>
        <a:lstStyle/>
        <a:p>
          <a:pPr>
            <a:defRPr sz="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/>
              <a:t>Change in undulator K</a:t>
            </a:r>
          </a:p>
        </c:rich>
      </c:tx>
      <c:layout>
        <c:manualLayout>
          <c:xMode val="edge"/>
          <c:yMode val="edge"/>
          <c:x val="0.3589227948964035"/>
          <c:y val="6.15315942075610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7324752373406"/>
          <c:y val="0.19455391245826409"/>
          <c:w val="0.8206455594578409"/>
          <c:h val="0.66491175710547301"/>
        </c:manualLayout>
      </c:layout>
      <c:scatterChart>
        <c:scatterStyle val="lineMarker"/>
        <c:varyColors val="0"/>
        <c:ser>
          <c:idx val="0"/>
          <c:order val="0"/>
          <c:tx>
            <c:v>Undulator K</c:v>
          </c:tx>
          <c:spPr>
            <a:ln w="9525" cap="rnd">
              <a:solidFill>
                <a:srgbClr val="0070C0"/>
              </a:solidFill>
              <a:prstDash val="dashDot"/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3175">
                <a:noFill/>
              </a:ln>
              <a:effectLst/>
            </c:spPr>
          </c:marker>
          <c:xVal>
            <c:numRef>
              <c:f>Sheet1!$A$3:$A$18</c:f>
              <c:numCache>
                <c:formatCode>m/d/yy\ h:mm;@</c:formatCode>
                <c:ptCount val="16"/>
                <c:pt idx="0">
                  <c:v>44494.652777777781</c:v>
                </c:pt>
                <c:pt idx="1">
                  <c:v>44495.359722222223</c:v>
                </c:pt>
                <c:pt idx="2">
                  <c:v>44495.631944444445</c:v>
                </c:pt>
                <c:pt idx="3">
                  <c:v>44496.606944444444</c:v>
                </c:pt>
                <c:pt idx="4">
                  <c:v>44497.363888888889</c:v>
                </c:pt>
                <c:pt idx="5">
                  <c:v>44497.675000000003</c:v>
                </c:pt>
                <c:pt idx="6">
                  <c:v>44498.623611111114</c:v>
                </c:pt>
                <c:pt idx="7">
                  <c:v>44498.624305555553</c:v>
                </c:pt>
                <c:pt idx="8">
                  <c:v>44501.387499999997</c:v>
                </c:pt>
                <c:pt idx="9">
                  <c:v>44502.384722222225</c:v>
                </c:pt>
                <c:pt idx="10">
                  <c:v>44502.384722222225</c:v>
                </c:pt>
                <c:pt idx="11">
                  <c:v>44503.361111111109</c:v>
                </c:pt>
                <c:pt idx="12">
                  <c:v>44504.402777777781</c:v>
                </c:pt>
                <c:pt idx="13">
                  <c:v>44508.361111111109</c:v>
                </c:pt>
                <c:pt idx="14">
                  <c:v>44509.336805555555</c:v>
                </c:pt>
                <c:pt idx="15">
                  <c:v>44511</c:v>
                </c:pt>
              </c:numCache>
            </c:numRef>
          </c:xVal>
          <c:yVal>
            <c:numRef>
              <c:f>Sheet1!$I$3:$I$18</c:f>
              <c:numCache>
                <c:formatCode>0.0</c:formatCode>
                <c:ptCount val="16"/>
                <c:pt idx="0">
                  <c:v>0</c:v>
                </c:pt>
                <c:pt idx="1">
                  <c:v>1.1118475644391193</c:v>
                </c:pt>
                <c:pt idx="2">
                  <c:v>1.3729909911223561</c:v>
                </c:pt>
                <c:pt idx="3">
                  <c:v>0.89054667397995424</c:v>
                </c:pt>
                <c:pt idx="4">
                  <c:v>1.0982131955925023</c:v>
                </c:pt>
                <c:pt idx="5">
                  <c:v>1.3174073884105091</c:v>
                </c:pt>
                <c:pt idx="6">
                  <c:v>2.8200446550769334</c:v>
                </c:pt>
                <c:pt idx="7">
                  <c:v>2.813754023992654</c:v>
                </c:pt>
                <c:pt idx="8">
                  <c:v>3.6105042919164285</c:v>
                </c:pt>
                <c:pt idx="9">
                  <c:v>3.0307762216402971</c:v>
                </c:pt>
                <c:pt idx="10">
                  <c:v>2.8085118253759154</c:v>
                </c:pt>
                <c:pt idx="11">
                  <c:v>3.0569859942847248</c:v>
                </c:pt>
                <c:pt idx="12">
                  <c:v>2.1731166383648364</c:v>
                </c:pt>
                <c:pt idx="13">
                  <c:v>3.1964196743822773</c:v>
                </c:pt>
                <c:pt idx="14">
                  <c:v>2.8892410744985102</c:v>
                </c:pt>
                <c:pt idx="15">
                  <c:v>3.8778065205243015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2D-41F4-8D3A-4E85824C2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49487"/>
        <c:axId val="541249903"/>
      </c:scatterChart>
      <c:valAx>
        <c:axId val="541249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Date</a:t>
                </a:r>
              </a:p>
            </c:rich>
          </c:tx>
          <c:layout>
            <c:manualLayout>
              <c:xMode val="edge"/>
              <c:yMode val="edge"/>
              <c:x val="0.49301670624505273"/>
              <c:y val="0.92665200496826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49903"/>
        <c:crosses val="autoZero"/>
        <c:crossBetween val="midCat"/>
        <c:majorUnit val="3"/>
        <c:minorUnit val="0.1"/>
      </c:valAx>
      <c:valAx>
        <c:axId val="54124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∆K/K ∙ 10</a:t>
                </a:r>
                <a:r>
                  <a:rPr lang="en-US" sz="800" baseline="30000"/>
                  <a:t>4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494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>
                <a:solidFill>
                  <a:schemeClr val="tx1"/>
                </a:solidFill>
              </a:rPr>
              <a:t>Change in By first field integral</a:t>
            </a:r>
          </a:p>
        </c:rich>
      </c:tx>
      <c:layout>
        <c:manualLayout>
          <c:xMode val="edge"/>
          <c:yMode val="edge"/>
          <c:x val="0.26159919404013893"/>
          <c:y val="9.52380952380952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I1Y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0"/>
          </c:trendline>
          <c:errBars>
            <c:errDir val="x"/>
            <c:errBarType val="both"/>
            <c:errValType val="fixedVal"/>
            <c:noEndCap val="0"/>
            <c:val val="2"/>
            <c:spPr>
              <a:noFill/>
              <a:ln w="9525" cap="flat" cmpd="sng" algn="ctr">
                <a:noFill/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Sheet1!$A$5:$A$29</c:f>
              <c:numCache>
                <c:formatCode>General</c:formatCode>
                <c:ptCount val="25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12.5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13.5</c:v>
                </c:pt>
                <c:pt idx="18">
                  <c:v>12.5</c:v>
                </c:pt>
                <c:pt idx="19">
                  <c:v>11.5</c:v>
                </c:pt>
                <c:pt idx="20">
                  <c:v>12</c:v>
                </c:pt>
                <c:pt idx="21">
                  <c:v>10.5</c:v>
                </c:pt>
                <c:pt idx="22">
                  <c:v>9.5</c:v>
                </c:pt>
                <c:pt idx="23">
                  <c:v>10</c:v>
                </c:pt>
              </c:numCache>
            </c:numRef>
          </c:xVal>
          <c:yVal>
            <c:numRef>
              <c:f>Sheet1!$E$5:$E$29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-3</c:v>
                </c:pt>
                <c:pt idx="3">
                  <c:v>-7</c:v>
                </c:pt>
                <c:pt idx="4">
                  <c:v>-13</c:v>
                </c:pt>
                <c:pt idx="5">
                  <c:v>-9</c:v>
                </c:pt>
                <c:pt idx="6">
                  <c:v>-11</c:v>
                </c:pt>
                <c:pt idx="7">
                  <c:v>-5</c:v>
                </c:pt>
                <c:pt idx="8">
                  <c:v>-3</c:v>
                </c:pt>
                <c:pt idx="9">
                  <c:v>-5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2</c:v>
                </c:pt>
                <c:pt idx="14">
                  <c:v>-2</c:v>
                </c:pt>
                <c:pt idx="15">
                  <c:v>0</c:v>
                </c:pt>
                <c:pt idx="16">
                  <c:v>2</c:v>
                </c:pt>
                <c:pt idx="17">
                  <c:v>-2</c:v>
                </c:pt>
                <c:pt idx="18">
                  <c:v>-5</c:v>
                </c:pt>
                <c:pt idx="19">
                  <c:v>-5</c:v>
                </c:pt>
                <c:pt idx="20">
                  <c:v>-3</c:v>
                </c:pt>
                <c:pt idx="21">
                  <c:v>-8</c:v>
                </c:pt>
                <c:pt idx="22">
                  <c:v>-9</c:v>
                </c:pt>
                <c:pt idx="23">
                  <c:v>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8C-4821-A6F1-039EB826F4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4203776"/>
        <c:axId val="624207104"/>
      </c:scatterChart>
      <c:valAx>
        <c:axId val="624203776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ln>
                      <a:noFill/>
                    </a:ln>
                    <a:solidFill>
                      <a:schemeClr val="tx1"/>
                    </a:solidFill>
                    <a:latin typeface="+mn-lt"/>
                  </a:rPr>
                  <a:t>Distance Undulator/Phase shifter 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cross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207104"/>
        <c:crossesAt val="-15"/>
        <c:crossBetween val="midCat"/>
      </c:valAx>
      <c:valAx>
        <c:axId val="624207104"/>
        <c:scaling>
          <c:orientation val="minMax"/>
          <c:min val="-1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ln w="3175"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ln w="3175">
                      <a:noFill/>
                    </a:ln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ln w="3175"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203776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 b="0" i="0" baseline="0">
                <a:solidFill>
                  <a:schemeClr val="tx1"/>
                </a:solidFill>
                <a:effectLst/>
              </a:rPr>
              <a:t>Change in Bx first field integral</a:t>
            </a:r>
            <a:endParaRPr lang="en-US" sz="100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6314289469643071"/>
          <c:y val="0.10215218362860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494636539997717"/>
          <c:y val="0.20111211151881495"/>
          <c:w val="0.79036174825972838"/>
          <c:h val="0.5753339677627414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Sheet1!$A$5:$A$28</c:f>
              <c:numCache>
                <c:formatCode>General</c:formatCode>
                <c:ptCount val="24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12.5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13.5</c:v>
                </c:pt>
                <c:pt idx="18">
                  <c:v>12.5</c:v>
                </c:pt>
                <c:pt idx="19">
                  <c:v>11.5</c:v>
                </c:pt>
                <c:pt idx="20">
                  <c:v>12</c:v>
                </c:pt>
                <c:pt idx="21">
                  <c:v>10.5</c:v>
                </c:pt>
                <c:pt idx="22">
                  <c:v>9.5</c:v>
                </c:pt>
                <c:pt idx="23">
                  <c:v>10</c:v>
                </c:pt>
              </c:numCache>
            </c:numRef>
          </c:xVal>
          <c:yVal>
            <c:numRef>
              <c:f>Sheet1!$F$5:$F$28</c:f>
              <c:numCache>
                <c:formatCode>0.0</c:formatCode>
                <c:ptCount val="24"/>
                <c:pt idx="0">
                  <c:v>0.6666666666666643</c:v>
                </c:pt>
                <c:pt idx="1">
                  <c:v>-1.3333333333333357</c:v>
                </c:pt>
                <c:pt idx="2">
                  <c:v>-1.3333333333333357</c:v>
                </c:pt>
                <c:pt idx="3">
                  <c:v>1.6666666666666643</c:v>
                </c:pt>
                <c:pt idx="4">
                  <c:v>-0.3333333333333357</c:v>
                </c:pt>
                <c:pt idx="5">
                  <c:v>-1.3333333333333357</c:v>
                </c:pt>
                <c:pt idx="6">
                  <c:v>3.6666666666666643</c:v>
                </c:pt>
                <c:pt idx="7">
                  <c:v>-0.3333333333333357</c:v>
                </c:pt>
                <c:pt idx="8">
                  <c:v>2.6666666666666643</c:v>
                </c:pt>
                <c:pt idx="9">
                  <c:v>1.6666666666666643</c:v>
                </c:pt>
                <c:pt idx="10">
                  <c:v>1.6666666666666643</c:v>
                </c:pt>
                <c:pt idx="11">
                  <c:v>-1.3333333333333357</c:v>
                </c:pt>
                <c:pt idx="12">
                  <c:v>-0.3333333333333357</c:v>
                </c:pt>
                <c:pt idx="13">
                  <c:v>-0.3333333333333357</c:v>
                </c:pt>
                <c:pt idx="14">
                  <c:v>1.6666666666666643</c:v>
                </c:pt>
                <c:pt idx="15">
                  <c:v>1.6666666666666643</c:v>
                </c:pt>
                <c:pt idx="16">
                  <c:v>0.6666666666666643</c:v>
                </c:pt>
                <c:pt idx="17">
                  <c:v>1.6666666666666643</c:v>
                </c:pt>
                <c:pt idx="18">
                  <c:v>0.6666666666666643</c:v>
                </c:pt>
                <c:pt idx="19">
                  <c:v>-0.3333333333333357</c:v>
                </c:pt>
                <c:pt idx="20">
                  <c:v>6.6666666666666643</c:v>
                </c:pt>
                <c:pt idx="21">
                  <c:v>0.6666666666666643</c:v>
                </c:pt>
                <c:pt idx="22">
                  <c:v>2.6666666666666643</c:v>
                </c:pt>
                <c:pt idx="23">
                  <c:v>0.6666666666666643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15-44BA-806B-86EB293DF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3342368"/>
        <c:axId val="623339872"/>
      </c:scatterChart>
      <c:valAx>
        <c:axId val="623342368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b="0" i="0" baseline="0">
                    <a:solidFill>
                      <a:schemeClr val="tx1"/>
                    </a:solidFill>
                    <a:effectLst/>
                  </a:rPr>
                  <a:t>Distance Undulator/Phase shifter (cm)</a:t>
                </a:r>
                <a:endParaRPr lang="en-US" sz="800">
                  <a:solidFill>
                    <a:schemeClr val="tx1"/>
                  </a:solidFill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39872"/>
        <c:crossesAt val="-10"/>
        <c:crossBetween val="midCat"/>
      </c:valAx>
      <c:valAx>
        <c:axId val="623339872"/>
        <c:scaling>
          <c:orientation val="minMax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3342368"/>
        <c:crosses val="autoZero"/>
        <c:crossBetween val="midCat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0.64076</cdr:x>
      <cdr:y>0.23906</cdr:y>
    </cdr:from>
    <cdr:to>
      <cdr:x>0.64442</cdr:x>
      <cdr:y>0.56003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EB543B90-F913-4448-8480-7E8435835E73}"/>
            </a:ext>
          </a:extLst>
        </cdr:cNvPr>
        <cdr:cNvCxnSpPr/>
      </cdr:nvCxnSpPr>
      <cdr:spPr>
        <a:xfrm xmlns:a="http://schemas.openxmlformats.org/drawingml/2006/main" flipH="1" flipV="1">
          <a:off x="2261906" y="472181"/>
          <a:ext cx="12924" cy="63398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0.38173</cdr:x>
      <cdr:y>0.25349</cdr:y>
    </cdr:from>
    <cdr:to>
      <cdr:x>0.38532</cdr:x>
      <cdr:y>0.56003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6C123199-4099-443B-96E4-088A1EA69A1C}"/>
            </a:ext>
          </a:extLst>
        </cdr:cNvPr>
        <cdr:cNvCxnSpPr/>
      </cdr:nvCxnSpPr>
      <cdr:spPr>
        <a:xfrm xmlns:a="http://schemas.openxmlformats.org/drawingml/2006/main" flipH="1" flipV="1">
          <a:off x="1347523" y="500690"/>
          <a:ext cx="12673" cy="60547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0.38411</cdr:x>
      <cdr:y>0.52878</cdr:y>
    </cdr:from>
    <cdr:to>
      <cdr:x>0.64442</cdr:x>
      <cdr:y>0.52878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E5AE86FD-9D90-48FF-BA27-A5B88780D4E5}"/>
            </a:ext>
          </a:extLst>
        </cdr:cNvPr>
        <cdr:cNvCxnSpPr/>
      </cdr:nvCxnSpPr>
      <cdr:spPr>
        <a:xfrm xmlns:a="http://schemas.openxmlformats.org/drawingml/2006/main">
          <a:off x="2033358" y="1289388"/>
          <a:ext cx="1377998" cy="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0.43826</cdr:x>
      <cdr:y>0.43941</cdr:y>
    </cdr:from>
    <cdr:to>
      <cdr:x>0.55737</cdr:x>
      <cdr:y>0.52928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320025" y="1071455"/>
          <a:ext cx="630527" cy="219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dirty="0"/>
            <a:t>17mm</a:t>
          </a:r>
        </a:p>
      </cdr:txBody>
    </cdr:sp>
  </cdr:relSizeAnchor>
  <cdr:relSizeAnchor xmlns:cdr="http://schemas.openxmlformats.org/drawingml/2006/chartDrawing">
    <cdr:from>
      <cdr:x>0.31697</cdr:x>
      <cdr:y>0.56288</cdr:y>
    </cdr:from>
    <cdr:to>
      <cdr:x>0.43608</cdr:x>
      <cdr:y>0.67529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18906" y="1111790"/>
          <a:ext cx="420463" cy="222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dirty="0"/>
            <a:t>Hall probe</a:t>
          </a:r>
        </a:p>
      </cdr:txBody>
    </cdr:sp>
  </cdr:relSizeAnchor>
  <cdr:relSizeAnchor xmlns:cdr="http://schemas.openxmlformats.org/drawingml/2006/chartDrawing">
    <cdr:from>
      <cdr:x>0.56135</cdr:x>
      <cdr:y>0.56674</cdr:y>
    </cdr:from>
    <cdr:to>
      <cdr:x>0.68046</cdr:x>
      <cdr:y>0.72979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81602" y="1119410"/>
          <a:ext cx="420464" cy="32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dirty="0" smtClean="0"/>
            <a:t>NMR Probe</a:t>
          </a:r>
          <a:endParaRPr lang="en-US" sz="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0.46142</cdr:x>
      <cdr:y>0.19208</cdr:y>
    </cdr:from>
    <cdr:to>
      <cdr:x>0.46285</cdr:x>
      <cdr:y>0.8542</cdr:y>
    </cdr:to>
    <cdr:cxnSp macro="">
      <cdr:nvCxnSpPr>
        <cdr:cNvPr id="2" name="Straight Connector 1"/>
        <cdr:cNvCxnSpPr/>
      </cdr:nvCxnSpPr>
      <cdr:spPr>
        <a:xfrm xmlns:a="http://schemas.openxmlformats.org/drawingml/2006/main" flipH="1" flipV="1">
          <a:off x="2646656" y="500332"/>
          <a:ext cx="8255" cy="172466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0.15278</cdr:x>
      <cdr:y>0.46644</cdr:y>
    </cdr:from>
    <cdr:to>
      <cdr:x>0.90069</cdr:x>
      <cdr:y>0.47338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60EF7DC6-E83E-44F2-B1CB-13595A369E35}"/>
            </a:ext>
          </a:extLst>
        </cdr:cNvPr>
        <cdr:cNvCxnSpPr/>
      </cdr:nvCxnSpPr>
      <cdr:spPr>
        <a:xfrm xmlns:a="http://schemas.openxmlformats.org/drawingml/2006/main" flipV="1">
          <a:off x="698500" y="1279525"/>
          <a:ext cx="3419475" cy="1905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C00000"/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5" b="51513"/>
          <a:stretch/>
        </p:blipFill>
        <p:spPr>
          <a:xfrm>
            <a:off x="6917902" y="2666615"/>
            <a:ext cx="2166310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83F41A-623A-084A-9B29-C305AC8E24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172" y="3257550"/>
            <a:ext cx="2138948" cy="45720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60186546-5EC2-1D4D-9986-0160DB0517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162" y="4163266"/>
            <a:ext cx="1666596" cy="914400"/>
          </a:xfrm>
          <a:prstGeom prst="rect">
            <a:avLst/>
          </a:prstGeom>
        </p:spPr>
      </p:pic>
      <p:pic>
        <p:nvPicPr>
          <p:cNvPr id="18" name="Picture 1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646CF95-F868-6946-BAD5-A3F07EEAA2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17" y="3943350"/>
            <a:ext cx="888076" cy="11343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DD957F-1939-924C-8662-853791B9D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03"/>
          <a:stretch>
            <a:fillRect/>
          </a:stretch>
        </p:blipFill>
        <p:spPr>
          <a:xfrm>
            <a:off x="5525058" y="3867150"/>
            <a:ext cx="2293743" cy="640080"/>
          </a:xfrm>
          <a:custGeom>
            <a:avLst/>
            <a:gdLst>
              <a:gd name="connsiteX0" fmla="*/ 555660 w 2842031"/>
              <a:gd name="connsiteY0" fmla="*/ 0 h 793082"/>
              <a:gd name="connsiteX1" fmla="*/ 2842031 w 2842031"/>
              <a:gd name="connsiteY1" fmla="*/ 0 h 793082"/>
              <a:gd name="connsiteX2" fmla="*/ 2842031 w 2842031"/>
              <a:gd name="connsiteY2" fmla="*/ 793082 h 793082"/>
              <a:gd name="connsiteX3" fmla="*/ 0 w 2842031"/>
              <a:gd name="connsiteY3" fmla="*/ 793082 h 793082"/>
              <a:gd name="connsiteX4" fmla="*/ 0 w 2842031"/>
              <a:gd name="connsiteY4" fmla="*/ 425651 h 79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031" h="793082">
                <a:moveTo>
                  <a:pt x="555660" y="0"/>
                </a:moveTo>
                <a:lnTo>
                  <a:pt x="2842031" y="0"/>
                </a:lnTo>
                <a:lnTo>
                  <a:pt x="2842031" y="793082"/>
                </a:lnTo>
                <a:lnTo>
                  <a:pt x="0" y="793082"/>
                </a:lnTo>
                <a:lnTo>
                  <a:pt x="0" y="425651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2FB9E8-8F40-DA46-B238-4124F66A56A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07" y="279400"/>
            <a:ext cx="5029200" cy="1429757"/>
          </a:xfrm>
          <a:prstGeom prst="rect">
            <a:avLst/>
          </a:prstGeom>
        </p:spPr>
      </p:pic>
      <p:sp>
        <p:nvSpPr>
          <p:cNvPr id="21" name="Title 8">
            <a:extLst>
              <a:ext uri="{FF2B5EF4-FFF2-40B4-BE49-F238E27FC236}">
                <a16:creationId xmlns:a16="http://schemas.microsoft.com/office/drawing/2014/main" id="{E0426B28-07B6-DC41-9FD0-869E6C3497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" y="1885950"/>
            <a:ext cx="9188764" cy="68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 sz="3200" dirty="0"/>
              <a:t>Title</a:t>
            </a:r>
            <a:endParaRPr lang="en-CA" sz="4267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C06C237-108A-5B46-8105-25E7D16D6F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82725"/>
            <a:ext cx="5562600" cy="772393"/>
          </a:xfrm>
        </p:spPr>
        <p:txBody>
          <a:bodyPr vert="horz" lIns="0" tIns="0" rIns="0" bIns="0" rtlCol="0" anchor="t">
            <a:noAutofit/>
          </a:bodyPr>
          <a:lstStyle>
            <a:lvl1pPr>
              <a:spcAft>
                <a:spcPts val="0"/>
              </a:spcAft>
              <a:defRPr sz="1400"/>
            </a:lvl1pPr>
          </a:lstStyle>
          <a:p>
            <a:r>
              <a:rPr lang="en-US" sz="1200" dirty="0"/>
              <a:t>Name, Position</a:t>
            </a:r>
          </a:p>
          <a:p>
            <a:r>
              <a:rPr lang="en-CA" sz="1200" dirty="0"/>
              <a:t>Meeting</a:t>
            </a:r>
          </a:p>
          <a:p>
            <a:r>
              <a:rPr lang="en-CA" sz="12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197638-9851-F747-8EBB-B9AD703D4D33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AC4ED-84D0-F24C-9847-AD823FEB31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5473" y="4873104"/>
            <a:ext cx="8109919" cy="274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6350" algn="l"/>
            <a:r>
              <a:rPr lang="en-US" dirty="0"/>
              <a:t>Convener email: </a:t>
            </a:r>
            <a:r>
              <a:rPr lang="en-US" dirty="0" err="1"/>
              <a:t>xxx@slac.stanford.edu</a:t>
            </a:r>
            <a:r>
              <a:rPr lang="en-US" dirty="0"/>
              <a:t>               Presenter email: </a:t>
            </a:r>
            <a:r>
              <a:rPr lang="en-US" dirty="0" err="1"/>
              <a:t>xxx@slac.stanford.edu</a:t>
            </a:r>
            <a:r>
              <a:rPr lang="en-US" dirty="0"/>
              <a:t>                             LCLS-II-HE 2022 Director’s Status Review,  8-11 Feb 2022​</a:t>
            </a: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E6E6C1-E69D-ED45-840C-54E2C5715E6B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9A794B-1E9C-394A-ABDE-A436C8CFF7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8C99BD-4A24-7548-B2D9-9EA4F64AD54A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67B132-7811-3040-9B7C-EDA30A81A84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6E7314-6362-CA45-A8E7-84FC6CCBCFE6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A92859-3981-4540-AE2E-E70D248236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249C90-D957-D146-A662-198738A8AF8C}"/>
              </a:ext>
            </a:extLst>
          </p:cNvPr>
          <p:cNvCxnSpPr>
            <a:cxnSpLocks/>
          </p:cNvCxnSpPr>
          <p:nvPr userDrawn="1"/>
        </p:nvCxnSpPr>
        <p:spPr>
          <a:xfrm>
            <a:off x="-1484" y="777240"/>
            <a:ext cx="86868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98EAC6-51BD-294A-9451-20BBD22569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F45BB1-B0E1-F64B-907F-5BD8294A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40E471-2825-3F40-845E-B0BCC60F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3" y="805786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E067A8EF-EF0F-8646-A8AE-6FA74B937B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77079" y="4857274"/>
            <a:ext cx="8176372" cy="22907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Convener email: xxx@slac.stanford.edu               Presenter email: xxx@slac.stanford.edu                             LCLS-II-HE 2022 Director’s Status Review,  8-11 Feb 2022</a:t>
            </a:r>
          </a:p>
        </p:txBody>
      </p:sp>
    </p:spTree>
    <p:extLst>
      <p:ext uri="{BB962C8B-B14F-4D97-AF65-F5344CB8AC3E}">
        <p14:creationId xmlns:p14="http://schemas.microsoft.com/office/powerpoint/2010/main" val="407728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AE65D-C275-8747-9727-272A4FFA6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1" y="4868863"/>
            <a:ext cx="810991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Convener email: xxx@slac.stanford.edu               Presenter email: xxx@slac.stanford.edu                             LCLS-II-HE 2022 Director’s Status Review,  8-11 Feb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6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91DA-7D08-DF43-812B-8EA06B56E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822" y="2069394"/>
            <a:ext cx="8504374" cy="530578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LCLS-II-HE SXU short prototype </a:t>
            </a:r>
            <a:br>
              <a:rPr lang="en-US" sz="2800" dirty="0">
                <a:latin typeface="Arial"/>
                <a:cs typeface="Arial"/>
              </a:rPr>
            </a:br>
            <a:r>
              <a:rPr lang="en-US" sz="2800" dirty="0">
                <a:latin typeface="Arial"/>
                <a:cs typeface="Arial"/>
              </a:rPr>
              <a:t>measurements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6A4F5-4C67-7B45-8C49-4CB5F06D6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822" y="2675669"/>
            <a:ext cx="5562600" cy="772393"/>
          </a:xfrm>
        </p:spPr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Yurii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Levashov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dirty="0">
                <a:latin typeface="Arial"/>
                <a:cs typeface="Arial"/>
              </a:rPr>
              <a:t>Engineer</a:t>
            </a:r>
            <a:endParaRPr lang="en-US" sz="1400" dirty="0">
              <a:latin typeface="Arial"/>
              <a:cs typeface="Arial"/>
            </a:endParaRPr>
          </a:p>
          <a:p>
            <a:pPr>
              <a:spcAft>
                <a:spcPts val="0"/>
              </a:spcAft>
            </a:pPr>
            <a:r>
              <a:rPr lang="en-US" sz="1400" dirty="0"/>
              <a:t>LCLS-II-HE 2022 Director’s Status Review​</a:t>
            </a:r>
          </a:p>
          <a:p>
            <a:pPr>
              <a:spcAft>
                <a:spcPts val="0"/>
              </a:spcAft>
            </a:pPr>
            <a:r>
              <a:rPr lang="en-US" sz="1400" dirty="0"/>
              <a:t>February 8-11, 2022</a:t>
            </a:r>
          </a:p>
        </p:txBody>
      </p:sp>
    </p:spTree>
    <p:extLst>
      <p:ext uri="{BB962C8B-B14F-4D97-AF65-F5344CB8AC3E}">
        <p14:creationId xmlns:p14="http://schemas.microsoft.com/office/powerpoint/2010/main" val="2265400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measurement accuracy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/>
          </p:nvPr>
        </p:nvSpPr>
        <p:spPr>
          <a:xfrm>
            <a:off x="76200" y="901668"/>
            <a:ext cx="8686800" cy="1250779"/>
          </a:xfrm>
        </p:spPr>
        <p:txBody>
          <a:bodyPr>
            <a:normAutofit/>
          </a:bodyPr>
          <a:lstStyle/>
          <a:p>
            <a:r>
              <a:rPr lang="en-US" sz="1200" dirty="0"/>
              <a:t>The measurement errors include the calibration, probe alignment, and the </a:t>
            </a:r>
            <a:r>
              <a:rPr lang="en-US" sz="1200" dirty="0" smtClean="0"/>
              <a:t>errors from the gap drift due to temperature change. </a:t>
            </a:r>
            <a:endParaRPr lang="en-US" sz="1200" dirty="0"/>
          </a:p>
          <a:p>
            <a:r>
              <a:rPr lang="en-US" sz="1200" dirty="0" smtClean="0"/>
              <a:t>The </a:t>
            </a:r>
            <a:r>
              <a:rPr lang="en-US" sz="1200" dirty="0"/>
              <a:t>measurement </a:t>
            </a:r>
            <a:r>
              <a:rPr lang="en-US" sz="1200" dirty="0" smtClean="0"/>
              <a:t>accuracy checked </a:t>
            </a:r>
            <a:r>
              <a:rPr lang="en-US" sz="1200" dirty="0"/>
              <a:t>by measuring the prototype repeatedly. The test consists of alternate Hall probe recalibrations and the prototype re-measurements.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gap of the prototype </a:t>
            </a:r>
            <a:r>
              <a:rPr lang="en-US" sz="1200" dirty="0" smtClean="0"/>
              <a:t>set </a:t>
            </a:r>
            <a:r>
              <a:rPr lang="en-US" sz="1200" dirty="0"/>
              <a:t>to 7.3mm and was not changed during the test. The change in the gap </a:t>
            </a:r>
            <a:r>
              <a:rPr lang="en-US" sz="1200" dirty="0" smtClean="0"/>
              <a:t>was </a:t>
            </a:r>
            <a:r>
              <a:rPr lang="en-US" sz="1200" dirty="0"/>
              <a:t>due to the gap drift under the magnetic field force and the gap change due to ambient temperature </a:t>
            </a:r>
            <a:r>
              <a:rPr lang="en-US" sz="1200" dirty="0"/>
              <a:t>variations </a:t>
            </a:r>
            <a:r>
              <a:rPr lang="en-US" sz="1200" dirty="0" smtClean="0"/>
              <a:t>(±0.1C°). 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1219201" y="2082566"/>
            <a:ext cx="5334000" cy="2279681"/>
            <a:chOff x="1219201" y="1892269"/>
            <a:chExt cx="5334000" cy="2279681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4665173"/>
                </p:ext>
              </p:extLst>
            </p:nvPr>
          </p:nvGraphicFramePr>
          <p:xfrm>
            <a:off x="1219201" y="1892269"/>
            <a:ext cx="5334000" cy="22796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Straight Connector 7"/>
            <p:cNvCxnSpPr/>
            <p:nvPr/>
          </p:nvCxnSpPr>
          <p:spPr>
            <a:xfrm flipV="1">
              <a:off x="4334748" y="2343150"/>
              <a:ext cx="2725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5189804" y="2343150"/>
              <a:ext cx="8202" cy="1524000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647003" y="2343150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060753" y="2343150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800351" y="2343150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63158" y="2343150"/>
              <a:ext cx="0" cy="15240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205698" y="2343150"/>
              <a:ext cx="0" cy="1447801"/>
            </a:xfrm>
            <a:prstGeom prst="line">
              <a:avLst/>
            </a:prstGeom>
            <a:ln>
              <a:solidFill>
                <a:srgbClr val="C0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13675" y="4362247"/>
            <a:ext cx="847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First few measurements </a:t>
            </a:r>
            <a:r>
              <a:rPr lang="en-US" sz="1200" dirty="0"/>
              <a:t>during the gap initial </a:t>
            </a:r>
            <a:r>
              <a:rPr lang="en-US" sz="1200" dirty="0" smtClean="0"/>
              <a:t>drift ignored. The </a:t>
            </a:r>
            <a:r>
              <a:rPr lang="en-US" sz="1200" dirty="0"/>
              <a:t>deviations from the linear fit </a:t>
            </a:r>
            <a:r>
              <a:rPr lang="en-US" sz="1200" dirty="0" smtClean="0"/>
              <a:t>are less than ±</a:t>
            </a:r>
            <a:r>
              <a:rPr lang="en-US" sz="1200" dirty="0"/>
              <a:t>9∙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-5</a:t>
            </a:r>
            <a:r>
              <a:rPr lang="en-US" sz="1200" dirty="0" smtClean="0"/>
              <a:t> .</a:t>
            </a:r>
          </a:p>
          <a:p>
            <a:r>
              <a:rPr lang="en-US" sz="1200" dirty="0" smtClean="0"/>
              <a:t>The </a:t>
            </a:r>
            <a:r>
              <a:rPr lang="en-US" sz="1200" dirty="0"/>
              <a:t>Hall probe measurement accuracy </a:t>
            </a:r>
            <a:r>
              <a:rPr lang="en-US" sz="1200" dirty="0" smtClean="0"/>
              <a:t>meets </a:t>
            </a:r>
            <a:r>
              <a:rPr lang="en-US" sz="1200" dirty="0"/>
              <a:t>the LCLS-HE </a:t>
            </a:r>
            <a:r>
              <a:rPr lang="en-US" sz="1200" dirty="0" smtClean="0"/>
              <a:t>requirements </a:t>
            </a:r>
            <a:r>
              <a:rPr lang="en-US" sz="1200" dirty="0"/>
              <a:t>(&lt;1∙10</a:t>
            </a:r>
            <a:r>
              <a:rPr lang="en-US" sz="1200" baseline="30000" dirty="0"/>
              <a:t>-4</a:t>
            </a:r>
            <a:r>
              <a:rPr lang="en-US" sz="1200" dirty="0"/>
              <a:t>). </a:t>
            </a:r>
          </a:p>
          <a:p>
            <a:endParaRPr lang="en-US" sz="1200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3000375" y="2934946"/>
            <a:ext cx="2838450" cy="200025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Crosstalk between undulator and the phase shifter.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76350"/>
            <a:ext cx="1981200" cy="16361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D1F89F-F4CC-402F-B9CB-C5BB58E576B9}"/>
              </a:ext>
            </a:extLst>
          </p:cNvPr>
          <p:cNvGrpSpPr/>
          <p:nvPr/>
        </p:nvGrpSpPr>
        <p:grpSpPr>
          <a:xfrm>
            <a:off x="4572000" y="895350"/>
            <a:ext cx="3658261" cy="2133600"/>
            <a:chOff x="38100" y="76200"/>
            <a:chExt cx="4572000" cy="27432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7B1794C5-6DEB-495B-9E4C-61275F59FE6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4388562"/>
                </p:ext>
              </p:extLst>
            </p:nvPr>
          </p:nvGraphicFramePr>
          <p:xfrm>
            <a:off x="38100" y="762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EF7DC6-E83E-44F2-B1CB-13595A369E35}"/>
                </a:ext>
              </a:extLst>
            </p:cNvPr>
            <p:cNvCxnSpPr/>
            <p:nvPr/>
          </p:nvCxnSpPr>
          <p:spPr>
            <a:xfrm flipV="1">
              <a:off x="614362" y="1238250"/>
              <a:ext cx="3419475" cy="19050"/>
            </a:xfrm>
            <a:prstGeom prst="line">
              <a:avLst/>
            </a:prstGeom>
            <a:ln w="127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382C78B-030F-4EDE-B8D4-BF95C6C1C68C}"/>
                </a:ext>
              </a:extLst>
            </p:cNvPr>
            <p:cNvCxnSpPr/>
            <p:nvPr/>
          </p:nvCxnSpPr>
          <p:spPr>
            <a:xfrm flipH="1" flipV="1">
              <a:off x="1829299" y="906639"/>
              <a:ext cx="19048" cy="1352550"/>
            </a:xfrm>
            <a:prstGeom prst="line">
              <a:avLst/>
            </a:prstGeom>
            <a:ln w="12700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125790F2-B6F3-4CBD-AB9A-61E73F7A38FF}"/>
                </a:ext>
              </a:extLst>
            </p:cNvPr>
            <p:cNvSpPr txBox="1"/>
            <p:nvPr/>
          </p:nvSpPr>
          <p:spPr>
            <a:xfrm>
              <a:off x="1561299" y="712739"/>
              <a:ext cx="453115" cy="23742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" dirty="0"/>
                <a:t>13cm</a:t>
              </a:r>
            </a:p>
          </p:txBody>
        </p:sp>
      </p:grp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7835D6E-0E5B-4147-AB66-0AB9A6AF39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779198"/>
              </p:ext>
            </p:extLst>
          </p:nvPr>
        </p:nvGraphicFramePr>
        <p:xfrm>
          <a:off x="4433779" y="2865346"/>
          <a:ext cx="3796481" cy="198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flipH="1" flipV="1">
            <a:off x="421014" y="2865346"/>
            <a:ext cx="319978" cy="2146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5807" y="3080017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Rail</a:t>
            </a:r>
            <a:endParaRPr lang="en-US" sz="10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05807" y="2821644"/>
            <a:ext cx="264786" cy="239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42495" y="2931040"/>
            <a:ext cx="6015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Slide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266857" y="3649220"/>
            <a:ext cx="41921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Distance Undulator/Phase shifter = 14.4cm.</a:t>
            </a:r>
          </a:p>
          <a:p>
            <a:r>
              <a:rPr lang="en-US" sz="1400" dirty="0" smtClean="0"/>
              <a:t>Field integral change &lt; 3 G-cm at &lt;13cm distance.</a:t>
            </a:r>
          </a:p>
          <a:p>
            <a:r>
              <a:rPr lang="en-US" sz="1400" dirty="0" smtClean="0"/>
              <a:t>No cross-talk expected.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1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Content Placeholder 5"/>
          <p:cNvSpPr txBox="1">
            <a:spLocks noGrp="1"/>
          </p:cNvSpPr>
          <p:nvPr>
            <p:ph sz="quarter" idx="14"/>
          </p:nvPr>
        </p:nvSpPr>
        <p:spPr>
          <a:xfrm>
            <a:off x="457200" y="1106998"/>
            <a:ext cx="8108950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The magnetic structure design meets the requirements. </a:t>
            </a:r>
            <a:r>
              <a:rPr lang="en-US" sz="1200" dirty="0" smtClean="0"/>
              <a:t>(The </a:t>
            </a:r>
            <a:r>
              <a:rPr lang="en-US" sz="1200" dirty="0" smtClean="0"/>
              <a:t>short prototype does not represent the full scale device. Only partial satisfaction of these requirements could be </a:t>
            </a:r>
            <a:r>
              <a:rPr lang="en-US" sz="1200" dirty="0" smtClean="0"/>
              <a:t>stated).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Pole saturation is small.</a:t>
            </a:r>
            <a:endParaRPr lang="en-US" sz="1200" dirty="0" smtClean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Shim signatures measured. Field </a:t>
            </a:r>
            <a:r>
              <a:rPr lang="en-US" sz="1200" dirty="0" smtClean="0"/>
              <a:t>shimming options are sufficient for tuning the field </a:t>
            </a:r>
            <a:r>
              <a:rPr lang="en-US" sz="1200" dirty="0" smtClean="0"/>
              <a:t>integrals to tolerances. </a:t>
            </a:r>
            <a:endParaRPr lang="en-US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Magnet/pole recess increased from 0.140mm to 0.300mm for ferromagnetic shims installation. 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Hall probe measurements accuracy is &lt;</a:t>
            </a:r>
            <a:r>
              <a:rPr lang="en-US" sz="1200" dirty="0"/>
              <a:t>1∙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-4 </a:t>
            </a:r>
            <a:r>
              <a:rPr lang="en-US" sz="1200" dirty="0" smtClean="0"/>
              <a:t>, meets the requirements on K measurements.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Undulator/phase shifter cross-talk starts at  </a:t>
            </a:r>
            <a:r>
              <a:rPr lang="en-US" sz="1200" dirty="0" smtClean="0"/>
              <a:t>13cm. No cross-talk in the tunnel.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50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AFFAD-84C8-6447-A784-9B4F0E6114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1D3D44-8D63-6D48-A4EC-8E4CEB4E4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FE0BA-D9AF-4E49-924B-A2CDCB409A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Convener email: debrush@slac.stanford.edu           Presenter email: ylevash@slac.stanford.edu                             LCLS-II-HE 2022 Director’s Status Review,  8-11 Feb 2022​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28600" y="971550"/>
            <a:ext cx="8610600" cy="37602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200" dirty="0"/>
              <a:t>New, 56 mm period magnet structure were designed by LBNL. The structures were optimized for max magnetic field and minimum pole saturation. The </a:t>
            </a:r>
            <a:r>
              <a:rPr lang="en-US" sz="1200" dirty="0" smtClean="0"/>
              <a:t>goal: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1. Confirm that the </a:t>
            </a:r>
            <a:r>
              <a:rPr lang="en-US" sz="1200" dirty="0"/>
              <a:t>new magnetic design</a:t>
            </a:r>
            <a:r>
              <a:rPr lang="en-US" sz="1200" dirty="0" smtClean="0"/>
              <a:t> meets </a:t>
            </a:r>
            <a:r>
              <a:rPr lang="en-US" sz="1200" dirty="0"/>
              <a:t>all the PRD tolerances on magnetic field.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2. Get </a:t>
            </a:r>
            <a:r>
              <a:rPr lang="en-US" sz="1200" dirty="0"/>
              <a:t>hands-on experience working with the new magnetic structure; be prepared in advance for the full-scale prototype tuning</a:t>
            </a:r>
            <a:r>
              <a:rPr lang="en-US" sz="1200" dirty="0" smtClean="0"/>
              <a:t>.</a:t>
            </a:r>
          </a:p>
          <a:p>
            <a:pPr>
              <a:lnSpc>
                <a:spcPct val="150000"/>
              </a:lnSpc>
            </a:pP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/>
              <a:t>Tests:</a:t>
            </a:r>
          </a:p>
          <a:p>
            <a:pPr lvl="1" indent="-228600">
              <a:lnSpc>
                <a:spcPct val="150000"/>
              </a:lnSpc>
            </a:pPr>
            <a:r>
              <a:rPr lang="en-US" sz="1200" dirty="0"/>
              <a:t>Evaluate magnetic structure design. Measure the prototype with calibrated Hall probe, analyze the fields. Measure field integrals vs. gap.</a:t>
            </a:r>
          </a:p>
          <a:p>
            <a:pPr lvl="1" indent="-228600">
              <a:lnSpc>
                <a:spcPct val="150000"/>
              </a:lnSpc>
            </a:pPr>
            <a:r>
              <a:rPr lang="en-US" sz="1200" dirty="0"/>
              <a:t>Study shim signatures and saturation effects. Evaluate if shims are adequate for tuning. </a:t>
            </a:r>
          </a:p>
          <a:p>
            <a:pPr lvl="1" indent="-228600">
              <a:lnSpc>
                <a:spcPct val="150000"/>
              </a:lnSpc>
            </a:pPr>
            <a:r>
              <a:rPr lang="en-US" sz="1200" dirty="0"/>
              <a:t>Study Hall probe measurements at Kugler bench and Hall probe calibration. Make sure the measurement accuracy meets the tolerances on undulator K (&lt;20% of total tolerance).</a:t>
            </a:r>
          </a:p>
          <a:p>
            <a:pPr lvl="1" indent="-228600">
              <a:lnSpc>
                <a:spcPct val="150000"/>
              </a:lnSpc>
            </a:pPr>
            <a:r>
              <a:rPr lang="en-US" sz="1200" dirty="0"/>
              <a:t>Study magnet crosstalk between SXU undulator and new SXR phase shifter. Find the minimum distance at which the change in field integrals is insignificant.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8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Set-up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336877" y="1000626"/>
            <a:ext cx="6269392" cy="12918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Two 14 poles, 36cm long magnet structures were ordered, assembled and mechanically tested at LBNL. </a:t>
            </a:r>
          </a:p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At SLAC we assembled the structures on a 1m long prototype frame, leftover from LSLC-II project, to make a short prototype of LCLS-HE undulator. </a:t>
            </a:r>
          </a:p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No gap encoders; the motor encoders’ offsets set at 7.2mm gap with the use of a ceramic block. Accuracy of setting the gap with motor encoders was enough for the tests.</a:t>
            </a:r>
          </a:p>
          <a:p>
            <a:pPr>
              <a:lnSpc>
                <a:spcPct val="100000"/>
              </a:lnSpc>
            </a:pPr>
            <a:endParaRPr lang="en-US" sz="1200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 </a:t>
            </a:r>
            <a:endParaRPr lang="en-US" sz="1200" dirty="0" smtClean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-1111" r="16666" b="1111"/>
          <a:stretch/>
        </p:blipFill>
        <p:spPr>
          <a:xfrm>
            <a:off x="6403039" y="2440058"/>
            <a:ext cx="2104393" cy="239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1753" y="1217098"/>
            <a:ext cx="2653302" cy="20098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4439" y="2340244"/>
            <a:ext cx="40386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/>
              <a:t>The prototype </a:t>
            </a:r>
            <a:r>
              <a:rPr lang="en-US" sz="1200" dirty="0" smtClean="0"/>
              <a:t>tested </a:t>
            </a:r>
            <a:r>
              <a:rPr lang="en-US" sz="1200" dirty="0"/>
              <a:t>at SLAC MMF on SXU measurement bench. Magnet structures </a:t>
            </a:r>
            <a:r>
              <a:rPr lang="en-US" sz="1200" dirty="0" smtClean="0"/>
              <a:t>aligned </a:t>
            </a:r>
            <a:r>
              <a:rPr lang="en-US" sz="1200" dirty="0"/>
              <a:t>to each other and to the bench granite with the use of a laser tracker. </a:t>
            </a:r>
            <a:endParaRPr lang="en-US" sz="1200" dirty="0" smtClean="0"/>
          </a:p>
          <a:p>
            <a:pPr>
              <a:spcAft>
                <a:spcPts val="300"/>
              </a:spcAft>
            </a:pPr>
            <a:r>
              <a:rPr lang="en-US" sz="1200" dirty="0" smtClean="0"/>
              <a:t>The </a:t>
            </a:r>
            <a:r>
              <a:rPr lang="en-US" sz="1200" dirty="0"/>
              <a:t>taper in the magnetic field along the beam axis </a:t>
            </a:r>
            <a:r>
              <a:rPr lang="en-US" sz="1200" dirty="0" smtClean="0"/>
              <a:t>corrected </a:t>
            </a:r>
            <a:r>
              <a:rPr lang="en-US" sz="1200" dirty="0"/>
              <a:t>by inserting shims in between the magnets’ keepers and supporting </a:t>
            </a:r>
            <a:r>
              <a:rPr lang="en-US" sz="1200" dirty="0" err="1"/>
              <a:t>strongbacks</a:t>
            </a:r>
            <a:r>
              <a:rPr lang="en-US" sz="1200" dirty="0"/>
              <a:t>. </a:t>
            </a:r>
          </a:p>
          <a:p>
            <a:r>
              <a:rPr lang="en-CA" sz="1200" dirty="0">
                <a:solidFill>
                  <a:srgbClr val="000000"/>
                </a:solidFill>
              </a:rPr>
              <a:t>The same Sentron 2-D Hall probe </a:t>
            </a:r>
            <a:r>
              <a:rPr lang="en-CA" sz="1200" dirty="0" smtClean="0">
                <a:solidFill>
                  <a:srgbClr val="000000"/>
                </a:solidFill>
              </a:rPr>
              <a:t>used </a:t>
            </a:r>
            <a:r>
              <a:rPr lang="en-CA" sz="1200" dirty="0">
                <a:solidFill>
                  <a:srgbClr val="000000"/>
                </a:solidFill>
              </a:rPr>
              <a:t>to measure fields, as for LCLS-II SXUs.</a:t>
            </a:r>
          </a:p>
          <a:p>
            <a:r>
              <a:rPr lang="en-US" sz="1200" dirty="0"/>
              <a:t>Stretched wire technique </a:t>
            </a:r>
            <a:r>
              <a:rPr lang="en-US" sz="1200" dirty="0" smtClean="0"/>
              <a:t>used </a:t>
            </a:r>
            <a:r>
              <a:rPr lang="en-US" sz="1200" dirty="0"/>
              <a:t>to measure field integrals. The same device used for LCLS-I and LCLS-II field integral measurements (long coil, 150 turns). </a:t>
            </a:r>
          </a:p>
        </p:txBody>
      </p:sp>
    </p:spTree>
    <p:extLst>
      <p:ext uri="{BB962C8B-B14F-4D97-AF65-F5344CB8AC3E}">
        <p14:creationId xmlns:p14="http://schemas.microsoft.com/office/powerpoint/2010/main" val="2732624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magnetic structure design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3051652" y="1158026"/>
            <a:ext cx="59399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4" lvl="1" indent="0">
              <a:lnSpc>
                <a:spcPct val="100000"/>
              </a:lnSpc>
              <a:buNone/>
            </a:pPr>
            <a:r>
              <a:rPr lang="en-CA" sz="1200" dirty="0" smtClean="0">
                <a:solidFill>
                  <a:srgbClr val="000000"/>
                </a:solidFill>
              </a:rPr>
              <a:t>First </a:t>
            </a:r>
            <a:r>
              <a:rPr lang="en-CA" sz="1200" dirty="0" smtClean="0">
                <a:solidFill>
                  <a:srgbClr val="000000"/>
                </a:solidFill>
              </a:rPr>
              <a:t>measurements (before tuning):</a:t>
            </a:r>
          </a:p>
          <a:p>
            <a:pPr marL="295274" lvl="1" indent="-285750">
              <a:lnSpc>
                <a:spcPct val="100000"/>
              </a:lnSpc>
            </a:pPr>
            <a:r>
              <a:rPr lang="en-CA" sz="1200" dirty="0" smtClean="0">
                <a:solidFill>
                  <a:srgbClr val="000000"/>
                </a:solidFill>
              </a:rPr>
              <a:t>The </a:t>
            </a:r>
            <a:r>
              <a:rPr lang="en-CA" sz="1200" dirty="0">
                <a:solidFill>
                  <a:srgbClr val="000000"/>
                </a:solidFill>
              </a:rPr>
              <a:t>K at 7.2mm gap = 9.69 ( 9.21 PRD); 5% stronger</a:t>
            </a:r>
            <a:r>
              <a:rPr lang="en-CA" sz="1200" dirty="0" smtClean="0">
                <a:solidFill>
                  <a:srgbClr val="000000"/>
                </a:solidFill>
              </a:rPr>
              <a:t>!</a:t>
            </a:r>
          </a:p>
          <a:p>
            <a:pPr marL="295274" lvl="1" indent="-285750">
              <a:lnSpc>
                <a:spcPct val="100000"/>
              </a:lnSpc>
            </a:pPr>
            <a:r>
              <a:rPr lang="en-US" sz="1200" dirty="0" err="1" smtClean="0"/>
              <a:t>B</a:t>
            </a:r>
            <a:r>
              <a:rPr lang="en-US" sz="1200" baseline="-25000" dirty="0" err="1" smtClean="0"/>
              <a:t>x</a:t>
            </a:r>
            <a:r>
              <a:rPr lang="en-US" sz="1200" dirty="0" smtClean="0"/>
              <a:t> field is small, </a:t>
            </a:r>
            <a:r>
              <a:rPr lang="en-US" sz="1200" dirty="0"/>
              <a:t>below 10G. </a:t>
            </a:r>
            <a:r>
              <a:rPr lang="en-US" sz="1200" dirty="0" smtClean="0"/>
              <a:t>No </a:t>
            </a:r>
            <a:r>
              <a:rPr lang="en-US" sz="1200" dirty="0"/>
              <a:t>large magnetization </a:t>
            </a:r>
            <a:r>
              <a:rPr lang="en-US" sz="1200" dirty="0" smtClean="0"/>
              <a:t>errors in the magnets, the </a:t>
            </a:r>
            <a:r>
              <a:rPr lang="en-US" sz="1200" dirty="0"/>
              <a:t>pole alignment is </a:t>
            </a:r>
            <a:r>
              <a:rPr lang="en-US" sz="1200" dirty="0" smtClean="0"/>
              <a:t>good, </a:t>
            </a:r>
            <a:r>
              <a:rPr lang="en-US" sz="1200" dirty="0" smtClean="0"/>
              <a:t>and the magnet </a:t>
            </a:r>
            <a:r>
              <a:rPr lang="en-US" sz="1200" dirty="0" smtClean="0"/>
              <a:t>sorting is good. </a:t>
            </a:r>
          </a:p>
          <a:p>
            <a:pPr marL="295274" lvl="1" indent="-285750">
              <a:lnSpc>
                <a:spcPct val="100000"/>
              </a:lnSpc>
            </a:pPr>
            <a:r>
              <a:rPr lang="en-US" sz="1200" dirty="0" smtClean="0"/>
              <a:t>Phase shake = 2.4° (&lt;5°)</a:t>
            </a:r>
          </a:p>
          <a:p>
            <a:pPr marL="295274" lvl="1" indent="-285750">
              <a:lnSpc>
                <a:spcPct val="100000"/>
              </a:lnSpc>
            </a:pPr>
            <a:r>
              <a:rPr lang="en-US" sz="1200" dirty="0" smtClean="0"/>
              <a:t>Magnetic field roll-off = 3.5·10</a:t>
            </a:r>
            <a:r>
              <a:rPr lang="en-US" sz="1200" baseline="30000" dirty="0" smtClean="0"/>
              <a:t>-4</a:t>
            </a:r>
            <a:r>
              <a:rPr lang="en-US" sz="1200" dirty="0" smtClean="0"/>
              <a:t> </a:t>
            </a:r>
            <a:r>
              <a:rPr lang="en-CA" sz="1200" dirty="0" smtClean="0">
                <a:solidFill>
                  <a:srgbClr val="000000"/>
                </a:solidFill>
              </a:rPr>
              <a:t>1/mm</a:t>
            </a:r>
            <a:r>
              <a:rPr lang="en-CA" sz="1200" baseline="30000" dirty="0" smtClean="0">
                <a:solidFill>
                  <a:srgbClr val="000000"/>
                </a:solidFill>
              </a:rPr>
              <a:t>2 </a:t>
            </a:r>
            <a:r>
              <a:rPr lang="en-CA" sz="1200" dirty="0" smtClean="0">
                <a:solidFill>
                  <a:srgbClr val="000000"/>
                </a:solidFill>
              </a:rPr>
              <a:t>(</a:t>
            </a:r>
            <a:r>
              <a:rPr lang="en-CA" sz="1200" dirty="0">
                <a:solidFill>
                  <a:srgbClr val="000000"/>
                </a:solidFill>
              </a:rPr>
              <a:t>&lt; 5·10</a:t>
            </a:r>
            <a:r>
              <a:rPr lang="en-CA" sz="1200" baseline="30000" dirty="0">
                <a:solidFill>
                  <a:srgbClr val="000000"/>
                </a:solidFill>
              </a:rPr>
              <a:t>-4</a:t>
            </a:r>
            <a:r>
              <a:rPr lang="en-CA" sz="1200" dirty="0">
                <a:solidFill>
                  <a:srgbClr val="000000"/>
                </a:solidFill>
              </a:rPr>
              <a:t> </a:t>
            </a:r>
            <a:r>
              <a:rPr lang="en-CA" sz="1200" dirty="0" smtClean="0">
                <a:solidFill>
                  <a:srgbClr val="000000"/>
                </a:solidFill>
              </a:rPr>
              <a:t>)</a:t>
            </a:r>
            <a:endParaRPr lang="en-US" sz="1200" dirty="0" smtClean="0"/>
          </a:p>
          <a:p>
            <a:pPr marL="295274" lvl="1" indent="-285750">
              <a:lnSpc>
                <a:spcPct val="100000"/>
              </a:lnSpc>
            </a:pPr>
            <a:r>
              <a:rPr lang="en-US" sz="1200" dirty="0" smtClean="0"/>
              <a:t>Saturation starts </a:t>
            </a:r>
            <a:r>
              <a:rPr lang="en-US" sz="1200" dirty="0" smtClean="0"/>
              <a:t>at gaps below </a:t>
            </a:r>
            <a:r>
              <a:rPr lang="en-US" sz="1200" dirty="0" smtClean="0"/>
              <a:t>8mm </a:t>
            </a:r>
            <a:r>
              <a:rPr lang="en-US" sz="1200" dirty="0" smtClean="0"/>
              <a:t>and is small.</a:t>
            </a:r>
            <a:endParaRPr lang="en-US" sz="1200" dirty="0"/>
          </a:p>
          <a:p>
            <a:pPr marL="295274" lvl="1" indent="-285750">
              <a:lnSpc>
                <a:spcPct val="100000"/>
              </a:lnSpc>
            </a:pPr>
            <a:endParaRPr lang="en-CA" sz="12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" y="877176"/>
            <a:ext cx="2988786" cy="187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" y="2858710"/>
            <a:ext cx="2988786" cy="19904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389670" y="3521483"/>
            <a:ext cx="491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~25µTm</a:t>
            </a:r>
            <a:r>
              <a:rPr lang="en-US" sz="1200" baseline="30000" dirty="0" smtClean="0"/>
              <a:t>2 </a:t>
            </a:r>
            <a:r>
              <a:rPr lang="en-US" sz="1200" dirty="0" smtClean="0"/>
              <a:t>jumps </a:t>
            </a:r>
            <a:r>
              <a:rPr lang="en-US" sz="1200" dirty="0"/>
              <a:t>after each end section </a:t>
            </a:r>
            <a:r>
              <a:rPr lang="en-US" sz="1200" dirty="0" smtClean="0"/>
              <a:t>in </a:t>
            </a:r>
            <a:r>
              <a:rPr lang="en-US" sz="1200" dirty="0"/>
              <a:t>the same direction, </a:t>
            </a:r>
            <a:r>
              <a:rPr lang="en-US" sz="1200" dirty="0" smtClean="0"/>
              <a:t>~50µTm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</a:t>
            </a:r>
            <a:r>
              <a:rPr lang="en-US" sz="1200" dirty="0"/>
              <a:t>in</a:t>
            </a:r>
            <a:r>
              <a:rPr lang="en-US" sz="1200" baseline="30000" dirty="0"/>
              <a:t> </a:t>
            </a:r>
            <a:r>
              <a:rPr lang="en-US" sz="1200" dirty="0" smtClean="0"/>
              <a:t>total, agree with </a:t>
            </a:r>
            <a:r>
              <a:rPr lang="en-US" sz="1200" dirty="0"/>
              <a:t>simulations done by </a:t>
            </a:r>
            <a:r>
              <a:rPr lang="en-US" sz="1200" dirty="0" smtClean="0"/>
              <a:t>LBNL (&lt;200µTm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).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49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integrals vs Gap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33" y="2934766"/>
            <a:ext cx="2604627" cy="18363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3"/>
          <p:cNvSpPr>
            <a:spLocks noGrp="1"/>
          </p:cNvSpPr>
          <p:nvPr>
            <p:ph sz="quarter" idx="14"/>
          </p:nvPr>
        </p:nvSpPr>
        <p:spPr>
          <a:xfrm>
            <a:off x="378428" y="3268751"/>
            <a:ext cx="4865053" cy="1447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The device is short, only the first field integrals measured.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Background field integrals measured without prototype and subtracted from all measurements.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Measurement errors estimated </a:t>
            </a:r>
            <a:r>
              <a:rPr lang="en-US" sz="1200" dirty="0"/>
              <a:t>to be below 5G-cm. </a:t>
            </a:r>
            <a:endParaRPr lang="en-US" sz="1200" dirty="0" smtClean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The sharp change in B</a:t>
            </a:r>
            <a:r>
              <a:rPr lang="en-US" sz="1200" baseline="-25000" dirty="0" smtClean="0"/>
              <a:t>y</a:t>
            </a:r>
            <a:r>
              <a:rPr lang="en-US" sz="1200" dirty="0" smtClean="0"/>
              <a:t> field integral at ~ 9mm gap is due to pole saturation effects and magnetization errors.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Goal: Find shim signature with a similar shape.</a:t>
            </a:r>
            <a:endParaRPr lang="en-US" sz="12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40497"/>
            <a:ext cx="2651760" cy="185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7" y="940498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83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Shim </a:t>
            </a:r>
            <a:r>
              <a:rPr lang="en-US" dirty="0" smtClean="0"/>
              <a:t>signatures; 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ptions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10853" y="1761019"/>
            <a:ext cx="2233610" cy="1810277"/>
            <a:chOff x="1058504" y="3435627"/>
            <a:chExt cx="1496244" cy="1415086"/>
          </a:xfrm>
        </p:grpSpPr>
        <p:pic>
          <p:nvPicPr>
            <p:cNvPr id="8" name="Picture 7" descr="A group of bugs on a white surface&#10;&#10;Description automatically generated with low confidence">
              <a:extLst>
                <a:ext uri="{FF2B5EF4-FFF2-40B4-BE49-F238E27FC236}">
                  <a16:creationId xmlns:a16="http://schemas.microsoft.com/office/drawing/2014/main" id="{9B576D19-A5AD-4C7A-90ED-BECD8C09E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84" t="14445" r="24815" b="18395"/>
            <a:stretch/>
          </p:blipFill>
          <p:spPr>
            <a:xfrm rot="5400000">
              <a:off x="1062309" y="3431822"/>
              <a:ext cx="1415086" cy="1422695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4A8C9A4-8A8E-460B-9353-3F924172BB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4950" y="3655213"/>
              <a:ext cx="76729" cy="2792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5D81EDD-13C8-4423-A2B8-364E19E8D6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492" y="4245657"/>
              <a:ext cx="89974" cy="1984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CF5C0-5371-428F-A557-809DAF05ED21}"/>
                </a:ext>
              </a:extLst>
            </p:cNvPr>
            <p:cNvSpPr txBox="1"/>
            <p:nvPr/>
          </p:nvSpPr>
          <p:spPr>
            <a:xfrm>
              <a:off x="1102048" y="3934423"/>
              <a:ext cx="878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Small </a:t>
              </a:r>
              <a:r>
                <a:rPr lang="en-US" sz="800" dirty="0">
                  <a:sym typeface="Symbol" panose="05050102010706020507" pitchFamily="18" charset="2"/>
                </a:rPr>
                <a:t> </a:t>
              </a:r>
              <a:r>
                <a:rPr lang="en-US" sz="800" dirty="0"/>
                <a:t>3mm</a:t>
              </a:r>
            </a:p>
            <a:p>
              <a:r>
                <a:rPr lang="en-US" sz="800" dirty="0"/>
                <a:t> x 3mm slugs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376CDC7-C78F-48C5-A6DD-2712C9255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7275" y="3762159"/>
              <a:ext cx="55894" cy="447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40AE742-3E3E-440E-9891-9FF0FC24846E}"/>
                </a:ext>
              </a:extLst>
            </p:cNvPr>
            <p:cNvCxnSpPr>
              <a:cxnSpLocks/>
            </p:cNvCxnSpPr>
            <p:nvPr/>
          </p:nvCxnSpPr>
          <p:spPr>
            <a:xfrm>
              <a:off x="2183169" y="4444138"/>
              <a:ext cx="54596" cy="2107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5D4C3A-FF8D-41EC-BEE4-91702DCD875A}"/>
                </a:ext>
              </a:extLst>
            </p:cNvPr>
            <p:cNvSpPr txBox="1"/>
            <p:nvPr/>
          </p:nvSpPr>
          <p:spPr>
            <a:xfrm>
              <a:off x="1676618" y="4209198"/>
              <a:ext cx="878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Large </a:t>
              </a:r>
              <a:r>
                <a:rPr lang="en-US" sz="800" dirty="0">
                  <a:sym typeface="Symbol" panose="05050102010706020507" pitchFamily="18" charset="2"/>
                </a:rPr>
                <a:t></a:t>
              </a:r>
              <a:r>
                <a:rPr lang="en-US" sz="800" dirty="0"/>
                <a:t> 8mm</a:t>
              </a:r>
            </a:p>
            <a:p>
              <a:r>
                <a:rPr lang="en-US" sz="800" dirty="0"/>
                <a:t> x 3mm slugs</a:t>
              </a:r>
            </a:p>
          </p:txBody>
        </p:sp>
      </p:grpSp>
      <p:pic>
        <p:nvPicPr>
          <p:cNvPr id="15" name="Picture 14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3F236F2B-DF27-487C-8B10-2308F5D32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5387" y="1883511"/>
            <a:ext cx="2040716" cy="17922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045" y="1753166"/>
            <a:ext cx="2044245" cy="15101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ACF5C0-5371-428F-A557-809DAF05ED21}"/>
              </a:ext>
            </a:extLst>
          </p:cNvPr>
          <p:cNvSpPr txBox="1"/>
          <p:nvPr/>
        </p:nvSpPr>
        <p:spPr>
          <a:xfrm>
            <a:off x="2202846" y="3862928"/>
            <a:ext cx="1133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Two capacitive sensors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A8C9A4-8A8E-460B-9353-3F924172BB3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1551249" y="3093983"/>
            <a:ext cx="651597" cy="8766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A8C9A4-8A8E-460B-9353-3F924172BB3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1645814" y="3048937"/>
            <a:ext cx="557032" cy="92171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3125" y="1466125"/>
            <a:ext cx="1626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Move poles vertically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171923" y="1476167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Add magnet material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19306" y="1462116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Ferromagnetic </a:t>
            </a:r>
            <a:r>
              <a:rPr lang="en-US" sz="1200" dirty="0"/>
              <a:t>shim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ACF5C0-5371-428F-A557-809DAF05ED21}"/>
              </a:ext>
            </a:extLst>
          </p:cNvPr>
          <p:cNvSpPr txBox="1"/>
          <p:nvPr/>
        </p:nvSpPr>
        <p:spPr>
          <a:xfrm>
            <a:off x="6129981" y="3403380"/>
            <a:ext cx="158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Steel shim 7.5 x 15 x 0.17mm glued on top of a magnet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76CDC7-C78F-48C5-A6DD-2712C9255C40}"/>
              </a:ext>
            </a:extLst>
          </p:cNvPr>
          <p:cNvCxnSpPr>
            <a:cxnSpLocks/>
          </p:cNvCxnSpPr>
          <p:nvPr/>
        </p:nvCxnSpPr>
        <p:spPr>
          <a:xfrm flipV="1">
            <a:off x="6633986" y="2530691"/>
            <a:ext cx="289389" cy="9043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67352" y="4203991"/>
            <a:ext cx="8119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Calibri" panose="020F0502020204030204" pitchFamily="34" charset="0"/>
              </a:rPr>
              <a:t>The main dipole, the transverse </a:t>
            </a:r>
            <a:r>
              <a:rPr lang="en-US" sz="1200" dirty="0" smtClean="0">
                <a:ea typeface="Calibri" panose="020F0502020204030204" pitchFamily="34" charset="0"/>
              </a:rPr>
              <a:t>dipole and normal </a:t>
            </a:r>
            <a:r>
              <a:rPr lang="en-US" sz="1200" dirty="0">
                <a:ea typeface="Calibri" panose="020F0502020204030204" pitchFamily="34" charset="0"/>
              </a:rPr>
              <a:t>quadrupole </a:t>
            </a:r>
            <a:r>
              <a:rPr lang="en-US" sz="1200" dirty="0" smtClean="0">
                <a:ea typeface="Calibri" panose="020F0502020204030204" pitchFamily="34" charset="0"/>
              </a:rPr>
              <a:t>could be corrected by pole shifts. With slugs, </a:t>
            </a:r>
            <a:r>
              <a:rPr lang="en-US" sz="1200" dirty="0">
                <a:ea typeface="Calibri" panose="020F0502020204030204" pitchFamily="34" charset="0"/>
              </a:rPr>
              <a:t>skew quadrupole fields</a:t>
            </a:r>
            <a:r>
              <a:rPr lang="en-US" sz="1200" dirty="0" smtClean="0">
                <a:ea typeface="Calibri" panose="020F0502020204030204" pitchFamily="34" charset="0"/>
              </a:rPr>
              <a:t> could be corrected. </a:t>
            </a:r>
            <a:r>
              <a:rPr lang="en-US" sz="1200" dirty="0" err="1" smtClean="0">
                <a:ea typeface="Calibri" panose="020F0502020204030204" pitchFamily="34" charset="0"/>
              </a:rPr>
              <a:t>Sextupole</a:t>
            </a:r>
            <a:r>
              <a:rPr lang="en-US" sz="1200" dirty="0" smtClean="0">
                <a:ea typeface="Calibri" panose="020F0502020204030204" pitchFamily="34" charset="0"/>
              </a:rPr>
              <a:t> components could be corrected by ferromagnetic shims only.</a:t>
            </a:r>
          </a:p>
          <a:p>
            <a:r>
              <a:rPr lang="en-US" sz="1200" dirty="0">
                <a:ea typeface="Calibri" panose="020F0502020204030204" pitchFamily="34" charset="0"/>
              </a:rPr>
              <a:t>Combinations of different types of shims used to get the correct shim signature.  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267352" y="89535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a typeface="Calibri" panose="020F0502020204030204" pitchFamily="34" charset="0"/>
              </a:rPr>
              <a:t>Shim </a:t>
            </a:r>
            <a:r>
              <a:rPr lang="en-US" sz="1200" dirty="0">
                <a:ea typeface="Calibri" panose="020F0502020204030204" pitchFamily="34" charset="0"/>
              </a:rPr>
              <a:t>signature shows how installation of a </a:t>
            </a:r>
            <a:r>
              <a:rPr lang="en-US" sz="1200" dirty="0" smtClean="0">
                <a:ea typeface="Calibri" panose="020F0502020204030204" pitchFamily="34" charset="0"/>
              </a:rPr>
              <a:t>shim changes field </a:t>
            </a:r>
            <a:r>
              <a:rPr lang="en-US" sz="1200" dirty="0">
                <a:ea typeface="Calibri" panose="020F0502020204030204" pitchFamily="34" charset="0"/>
              </a:rPr>
              <a:t>integrals vs </a:t>
            </a:r>
            <a:r>
              <a:rPr lang="en-US" sz="1200" dirty="0" smtClean="0">
                <a:ea typeface="Calibri" panose="020F0502020204030204" pitchFamily="34" charset="0"/>
              </a:rPr>
              <a:t>gap. (How a shim strength changes vs. gap.) Ideal shim signature has the same gap dependence as field integral to be tuned.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002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field signatures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160818"/>
              </p:ext>
            </p:extLst>
          </p:nvPr>
        </p:nvGraphicFramePr>
        <p:xfrm>
          <a:off x="396240" y="2724150"/>
          <a:ext cx="3108960" cy="226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507309"/>
              </p:ext>
            </p:extLst>
          </p:nvPr>
        </p:nvGraphicFramePr>
        <p:xfrm>
          <a:off x="4572000" y="819150"/>
          <a:ext cx="3192146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819150"/>
            <a:ext cx="2956560" cy="1916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801763" y="3068701"/>
            <a:ext cx="4457066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ea typeface="Calibri" panose="020F0502020204030204" pitchFamily="34" charset="0"/>
              </a:rPr>
              <a:t>Combination of pole motion with ferromagnetic </a:t>
            </a:r>
            <a:r>
              <a:rPr lang="en-US" sz="1200" dirty="0">
                <a:ea typeface="Calibri" panose="020F0502020204030204" pitchFamily="34" charset="0"/>
              </a:rPr>
              <a:t>shim </a:t>
            </a:r>
            <a:r>
              <a:rPr lang="en-US" sz="1200" dirty="0" smtClean="0">
                <a:ea typeface="Calibri" panose="020F0502020204030204" pitchFamily="34" charset="0"/>
              </a:rPr>
              <a:t>produces a signature closest </a:t>
            </a:r>
            <a:r>
              <a:rPr lang="en-US" sz="1200" dirty="0">
                <a:ea typeface="Calibri" panose="020F0502020204030204" pitchFamily="34" charset="0"/>
              </a:rPr>
              <a:t>to the required field </a:t>
            </a:r>
            <a:r>
              <a:rPr lang="en-US" sz="1200" dirty="0" smtClean="0">
                <a:ea typeface="Calibri" panose="020F0502020204030204" pitchFamily="34" charset="0"/>
              </a:rPr>
              <a:t>shape. </a:t>
            </a:r>
          </a:p>
          <a:p>
            <a:pPr>
              <a:spcAft>
                <a:spcPts val="300"/>
              </a:spcAft>
            </a:pPr>
            <a:r>
              <a:rPr lang="en-US" sz="1200" dirty="0" smtClean="0">
                <a:ea typeface="Calibri" panose="020F0502020204030204" pitchFamily="34" charset="0"/>
              </a:rPr>
              <a:t>Magnet/pole </a:t>
            </a:r>
            <a:r>
              <a:rPr lang="en-US" sz="1200" dirty="0" smtClean="0">
                <a:ea typeface="Calibri" panose="020F0502020204030204" pitchFamily="34" charset="0"/>
              </a:rPr>
              <a:t>recess in the magnetic structure increased from 0.140mm to 0.300mm, so that the installation of the ferromagnetic shims will not reduce the gap.</a:t>
            </a:r>
          </a:p>
          <a:p>
            <a:pPr>
              <a:spcAft>
                <a:spcPts val="300"/>
              </a:spcAft>
            </a:pPr>
            <a:r>
              <a:rPr lang="en-US" sz="1200" dirty="0" smtClean="0"/>
              <a:t>The main field reduced by ~0.5% from 1.85T to 1.84T (4%).</a:t>
            </a:r>
          </a:p>
          <a:p>
            <a:pPr>
              <a:spcAft>
                <a:spcPts val="300"/>
              </a:spcAft>
            </a:pPr>
            <a:r>
              <a:rPr lang="en-US" sz="1200" dirty="0" smtClean="0"/>
              <a:t>No change in phase shake or field integrals.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742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Shim signatures for other field components.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057821"/>
              </p:ext>
            </p:extLst>
          </p:nvPr>
        </p:nvGraphicFramePr>
        <p:xfrm>
          <a:off x="152400" y="1098234"/>
          <a:ext cx="2819400" cy="20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6800138"/>
              </p:ext>
            </p:extLst>
          </p:nvPr>
        </p:nvGraphicFramePr>
        <p:xfrm>
          <a:off x="5509577" y="1080135"/>
          <a:ext cx="2927350" cy="212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71550"/>
            <a:ext cx="2560637" cy="2058994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862F4-AE4F-4C2F-B660-24680BFB8DE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158491"/>
            <a:ext cx="2560320" cy="158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E850B7-4BA4-468F-B1BB-3AF252FF464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61" y="3108008"/>
            <a:ext cx="2301240" cy="172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5791200" y="3624657"/>
            <a:ext cx="2971800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The prototype field integrals were tuned to </a:t>
            </a: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tolerances (±10µTm) by 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applying combinations of shims.</a:t>
            </a:r>
          </a:p>
        </p:txBody>
      </p:sp>
    </p:spTree>
    <p:extLst>
      <p:ext uri="{BB962C8B-B14F-4D97-AF65-F5344CB8AC3E}">
        <p14:creationId xmlns:p14="http://schemas.microsoft.com/office/powerpoint/2010/main" val="1944892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calibration accuracy.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6350" algn="l"/>
            <a:r>
              <a:rPr lang="en-US" dirty="0" smtClean="0"/>
              <a:t>Convener email: debrush@slac.stanford.edu             Presenter email: ylevash@slac.stanford.edu                             LCLS-II-HE 2022 Director’s Status Review,  8-11 Feb 2022​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/>
          </p:nvPr>
        </p:nvSpPr>
        <p:spPr>
          <a:xfrm>
            <a:off x="3132592" y="1015148"/>
            <a:ext cx="5706608" cy="1180630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The Hall probe has to be calibrated to higher field levels</a:t>
            </a:r>
            <a:r>
              <a:rPr lang="en-US" sz="1200" dirty="0"/>
              <a:t>. 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Probe </a:t>
            </a:r>
            <a:r>
              <a:rPr lang="en-US" sz="1200" dirty="0"/>
              <a:t>output is very non-linear at fields above 1.5T. Cubic splines used to fit the calibration data</a:t>
            </a:r>
            <a:r>
              <a:rPr lang="en-US" sz="12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calibration magnet saturates reducing the good field region. Probes to be positioned with high accuracy.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895377"/>
              </p:ext>
            </p:extLst>
          </p:nvPr>
        </p:nvGraphicFramePr>
        <p:xfrm>
          <a:off x="152400" y="2369921"/>
          <a:ext cx="3581400" cy="208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260540"/>
              </p:ext>
            </p:extLst>
          </p:nvPr>
        </p:nvGraphicFramePr>
        <p:xfrm>
          <a:off x="157397" y="1083877"/>
          <a:ext cx="2672782" cy="887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467">
                  <a:extLst>
                    <a:ext uri="{9D8B030D-6E8A-4147-A177-3AD203B41FA5}">
                      <a16:colId xmlns:a16="http://schemas.microsoft.com/office/drawing/2014/main" val="2860876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1016275"/>
                    </a:ext>
                  </a:extLst>
                </a:gridCol>
                <a:gridCol w="906915">
                  <a:extLst>
                    <a:ext uri="{9D8B030D-6E8A-4147-A177-3AD203B41FA5}">
                      <a16:colId xmlns:a16="http://schemas.microsoft.com/office/drawing/2014/main" val="748111582"/>
                    </a:ext>
                  </a:extLst>
                </a:gridCol>
              </a:tblGrid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Project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B</a:t>
                      </a:r>
                      <a:r>
                        <a:rPr lang="en-US" sz="800" kern="1200" baseline="-25000" dirty="0">
                          <a:effectLst/>
                        </a:rPr>
                        <a:t>und</a:t>
                      </a:r>
                      <a:r>
                        <a:rPr lang="en-US" sz="800" kern="1200" dirty="0">
                          <a:effectLst/>
                        </a:rPr>
                        <a:t>(T)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</a:t>
                      </a:r>
                      <a:r>
                        <a:rPr lang="en-US" sz="800" kern="1200" baseline="-25000">
                          <a:effectLst/>
                        </a:rPr>
                        <a:t>calib</a:t>
                      </a:r>
                      <a:r>
                        <a:rPr lang="en-US" sz="800" kern="1200">
                          <a:effectLst/>
                        </a:rPr>
                        <a:t>(T)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096304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1.25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161716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1.62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814167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LCLS-II-HE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1.76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1.9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85784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876800" y="4388361"/>
            <a:ext cx="267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calibration accuracy is </a:t>
            </a:r>
            <a:r>
              <a:rPr lang="en-US" sz="1200" dirty="0" smtClean="0"/>
              <a:t>±5·10</a:t>
            </a:r>
            <a:r>
              <a:rPr lang="en-US" sz="1200" baseline="30000" dirty="0" smtClean="0"/>
              <a:t>-5 </a:t>
            </a:r>
            <a:r>
              <a:rPr lang="en-US" sz="1200" dirty="0" smtClean="0"/>
              <a:t>T.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4605832" y="2459628"/>
            <a:ext cx="3216386" cy="19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63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hd_2019" id="{B7992EC4-9F20-449C-B056-2DBF01C21CC4}" vid="{DD0F5D4D-759F-4E20-AEE9-D4E95DBBFE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20F2862DBCEC4481A04EF1DA3DF06C" ma:contentTypeVersion="35" ma:contentTypeDescription="Create a new document." ma:contentTypeScope="" ma:versionID="13fbb02b7c397f6a397167b0d46fd587">
  <xsd:schema xmlns:xsd="http://www.w3.org/2001/XMLSchema" xmlns:xs="http://www.w3.org/2001/XMLSchema" xmlns:p="http://schemas.microsoft.com/office/2006/metadata/properties" xmlns:ns2="363b5816-6644-48ce-b83d-bc10a51c9d15" xmlns:ns3="http://schemas.microsoft.com/sharepoint/v4" targetNamespace="http://schemas.microsoft.com/office/2006/metadata/properties" ma:root="true" ma:fieldsID="e4e915761044a51a1c47a541ea1fa233" ns2:_="" ns3:_="">
    <xsd:import namespace="363b5816-6644-48ce-b83d-bc10a51c9d1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b5816-6644-48ce-b83d-bc10a51c9d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21ABEA-3D14-4320-A140-7664F2DA776B}">
  <ds:schemaRefs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363b5816-6644-48ce-b83d-bc10a51c9d1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A760781-EBB1-4D74-8795-BB5B458258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6B44F0-E2D2-4014-886B-6F00C00B4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3b5816-6644-48ce-b83d-bc10a51c9d15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1455</Words>
  <Application>Microsoft Office PowerPoint</Application>
  <PresentationFormat>On-screen Show (16:9)</PresentationFormat>
  <Paragraphs>147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Blank</vt:lpstr>
      <vt:lpstr>LCLS-II-HE SXU short prototype  measurements</vt:lpstr>
      <vt:lpstr>Outline</vt:lpstr>
      <vt:lpstr>Set-up</vt:lpstr>
      <vt:lpstr>Evaluation of magnetic structure design</vt:lpstr>
      <vt:lpstr>Field integrals vs Gap</vt:lpstr>
      <vt:lpstr>Shim signatures; options for tuning</vt:lpstr>
      <vt:lpstr>Main field signatures</vt:lpstr>
      <vt:lpstr>Shim signatures for other field components.</vt:lpstr>
      <vt:lpstr>Hall probe calibration accuracy.</vt:lpstr>
      <vt:lpstr>Hall probe measurement accuracy</vt:lpstr>
      <vt:lpstr>Crosstalk between undulator and the phase shifter.</vt:lpstr>
      <vt:lpstr>Summary.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Zoom Meeting!</dc:title>
  <dc:creator/>
  <cp:lastModifiedBy/>
  <cp:revision>45</cp:revision>
  <cp:lastPrinted>2018-12-07T23:44:51Z</cp:lastPrinted>
  <dcterms:created xsi:type="dcterms:W3CDTF">2012-06-11T23:48:53Z</dcterms:created>
  <dcterms:modified xsi:type="dcterms:W3CDTF">2022-01-16T20:19:19Z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0x0101008120F2862DBCEC4481A04EF1DA3DF06C</vt:lpwstr>
  </property>
</Properties>
</file>