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69" r:id="rId2"/>
    <p:sldId id="264" r:id="rId3"/>
    <p:sldId id="275" r:id="rId4"/>
    <p:sldId id="277" r:id="rId5"/>
    <p:sldId id="278" r:id="rId6"/>
    <p:sldId id="279" r:id="rId7"/>
    <p:sldId id="289" r:id="rId8"/>
    <p:sldId id="284" r:id="rId9"/>
    <p:sldId id="281" r:id="rId10"/>
    <p:sldId id="283" r:id="rId11"/>
    <p:sldId id="285" r:id="rId12"/>
    <p:sldId id="286" r:id="rId13"/>
    <p:sldId id="287" r:id="rId14"/>
    <p:sldId id="288" r:id="rId15"/>
    <p:sldId id="274" r:id="rId16"/>
  </p:sldIdLst>
  <p:sldSz cx="9144000" cy="6858000" type="screen4x3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1E32"/>
    <a:srgbClr val="FFFFFF"/>
    <a:srgbClr val="C75B12"/>
    <a:srgbClr val="E17000"/>
    <a:srgbClr val="5B8F22"/>
    <a:srgbClr val="D2C295"/>
    <a:srgbClr val="A79E70"/>
    <a:srgbClr val="4D4F53"/>
    <a:srgbClr val="0099CC"/>
    <a:srgbClr val="69BE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Objects="1" showGuides="1">
      <p:cViewPr>
        <p:scale>
          <a:sx n="90" d="100"/>
          <a:sy n="90" d="100"/>
        </p:scale>
        <p:origin x="-738" y="-288"/>
      </p:cViewPr>
      <p:guideLst>
        <p:guide orient="horz" pos="326"/>
        <p:guide orient="horz" pos="1294"/>
        <p:guide orient="horz" pos="3745"/>
        <p:guide orient="horz" pos="3980"/>
        <p:guide orient="horz" pos="1052"/>
        <p:guide orient="horz" pos="1741"/>
        <p:guide orient="horz" pos="4183"/>
        <p:guide orient="horz" pos="566"/>
        <p:guide orient="horz" pos="2808"/>
        <p:guide pos="2880"/>
        <p:guide pos="363"/>
        <p:guide pos="5396"/>
        <p:guide pos="282"/>
        <p:guide pos="3784"/>
        <p:guide pos="3736"/>
        <p:guide pos="2179"/>
        <p:guide pos="5464"/>
        <p:guide pos="386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85" d="100"/>
          <a:sy n="85" d="100"/>
        </p:scale>
        <p:origin x="-313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F33E-D9A7-42CC-B598-9AD8356CBB5A}" type="datetimeFigureOut">
              <a:rPr lang="en-US" smtClean="0"/>
              <a:pPr/>
              <a:t>4/1/2016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AAB5D-0CC4-45A8-B4B6-0B8B738A4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4619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58700-9FA2-48CE-AC88-D71D45EB490A}" type="datetimeFigureOut">
              <a:rPr lang="en-US" smtClean="0"/>
              <a:pPr/>
              <a:t>4/1/2016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BC4E5-2BC1-4F43-85DD-A1B8F74CB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0042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34" y="6196867"/>
            <a:ext cx="2275566" cy="661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019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Insert Presentation Title in Slide Master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Insert Presentation Title in Slide Master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Insert Presentation Title in Slide 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Insert Presentation Title in Slide 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***INSTRUCTIONS ON HOW TO APPLY IMAGE MASKING TO SLIDE LAYOUT***</a:t>
            </a:r>
            <a:br>
              <a:rPr lang="en-CA" dirty="0" smtClean="0"/>
            </a:br>
            <a:r>
              <a:rPr lang="en-CA" dirty="0" smtClean="0"/>
              <a:t>STEP 1: Click icon to insert image</a:t>
            </a:r>
            <a:br>
              <a:rPr lang="en-CA" dirty="0" smtClean="0"/>
            </a:br>
            <a:r>
              <a:rPr lang="en-CA" dirty="0" smtClean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7691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Insert Presentation Title in Slide 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74" r:id="rId3"/>
    <p:sldLayoutId id="2147483671" r:id="rId4"/>
    <p:sldLayoutId id="2147483672" r:id="rId5"/>
    <p:sldLayoutId id="2147483673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CA" dirty="0" smtClean="0"/>
              <a:t>HGVPU Preparations</a:t>
            </a:r>
            <a:endParaRPr lang="en-CA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CA" dirty="0" smtClean="0"/>
              <a:t>Zack Wolf</a:t>
            </a:r>
          </a:p>
          <a:p>
            <a:pPr algn="ctr"/>
            <a:r>
              <a:rPr lang="en-CA" dirty="0" smtClean="0"/>
              <a:t>4/1/16</a:t>
            </a:r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3724102" y="66585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77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Approximate Short Term </a:t>
            </a:r>
            <a:r>
              <a:rPr lang="en-US" dirty="0" smtClean="0"/>
              <a:t>Timeline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66800" y="1447800"/>
            <a:ext cx="69342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Friday 4/1: review, get BIO approval for anchors, order any parts, mark floor for holes</a:t>
            </a:r>
          </a:p>
          <a:p>
            <a:endParaRPr lang="en-US" dirty="0" smtClean="0"/>
          </a:p>
          <a:p>
            <a:r>
              <a:rPr lang="en-US" dirty="0" smtClean="0"/>
              <a:t>Monday 4/4: drill holes for pedestals, undulator arrives</a:t>
            </a:r>
          </a:p>
          <a:p>
            <a:endParaRPr lang="en-US" dirty="0"/>
          </a:p>
          <a:p>
            <a:r>
              <a:rPr lang="en-US" dirty="0" smtClean="0"/>
              <a:t>Tuesday 4/5: mount pedestals, align cam movers</a:t>
            </a:r>
          </a:p>
          <a:p>
            <a:endParaRPr lang="en-US" dirty="0"/>
          </a:p>
          <a:p>
            <a:r>
              <a:rPr lang="en-US" dirty="0" smtClean="0"/>
              <a:t>Wednesday 4/6: mount undulator</a:t>
            </a:r>
          </a:p>
          <a:p>
            <a:endParaRPr lang="en-US" dirty="0"/>
          </a:p>
          <a:p>
            <a:r>
              <a:rPr lang="en-US" dirty="0" smtClean="0"/>
              <a:t>Thursday 4/7: controls setup</a:t>
            </a:r>
          </a:p>
          <a:p>
            <a:endParaRPr lang="en-US" dirty="0"/>
          </a:p>
          <a:p>
            <a:r>
              <a:rPr lang="en-US" dirty="0" smtClean="0"/>
              <a:t>Friday 4/8: controls setup</a:t>
            </a:r>
          </a:p>
          <a:p>
            <a:endParaRPr lang="en-US" dirty="0"/>
          </a:p>
          <a:p>
            <a:r>
              <a:rPr lang="en-US" dirty="0" smtClean="0"/>
              <a:t>Mon-Fri 4/11-4/15: </a:t>
            </a:r>
            <a:r>
              <a:rPr lang="en-US" dirty="0"/>
              <a:t>monitor shelf as gap changes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Mon- Fri 4/18-4/29: measure </a:t>
            </a:r>
            <a:r>
              <a:rPr lang="en-US" dirty="0"/>
              <a:t>undulator, compare to ANL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~5/1: send undulator to LBNL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074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Planned Production Workflow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8365787" cy="548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00" y="1353234"/>
            <a:ext cx="1377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SXU blue</a:t>
            </a:r>
          </a:p>
          <a:p>
            <a:r>
              <a:rPr lang="en-US" dirty="0" smtClean="0"/>
              <a:t>HXU purple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829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Reference Undulators</a:t>
            </a:r>
            <a:endParaRPr lang="en-US" dirty="0"/>
          </a:p>
        </p:txBody>
      </p:sp>
      <p:pic>
        <p:nvPicPr>
          <p:cNvPr id="6" name="Picture 5" descr="MMF 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930" y="2209800"/>
            <a:ext cx="4572000" cy="3429291"/>
          </a:xfrm>
          <a:prstGeom prst="rect">
            <a:avLst/>
          </a:prstGeom>
          <a:noFill/>
        </p:spPr>
      </p:pic>
      <p:pic>
        <p:nvPicPr>
          <p:cNvPr id="7" name="Picture 11" descr="Tapered Shi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4682" y="1447800"/>
            <a:ext cx="3200400" cy="285485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370799" y="4495800"/>
            <a:ext cx="336502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Have two fixed gap LCLS</a:t>
            </a:r>
          </a:p>
          <a:p>
            <a:r>
              <a:rPr lang="en-US" dirty="0" smtClean="0"/>
              <a:t>undulators.</a:t>
            </a:r>
          </a:p>
          <a:p>
            <a:endParaRPr lang="en-US" dirty="0" smtClean="0"/>
          </a:p>
          <a:p>
            <a:r>
              <a:rPr lang="en-US" dirty="0" smtClean="0"/>
              <a:t>Will replace tapered shims with</a:t>
            </a:r>
          </a:p>
          <a:p>
            <a:r>
              <a:rPr lang="en-US" dirty="0"/>
              <a:t>f</a:t>
            </a:r>
            <a:r>
              <a:rPr lang="en-US" dirty="0" smtClean="0"/>
              <a:t>lat shims.</a:t>
            </a:r>
          </a:p>
          <a:p>
            <a:endParaRPr lang="en-US" dirty="0"/>
          </a:p>
          <a:p>
            <a:r>
              <a:rPr lang="en-US" dirty="0" smtClean="0"/>
              <a:t>Rotate HXU reference.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136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HGVPU CMM Work</a:t>
            </a:r>
            <a:endParaRPr lang="en-US" dirty="0"/>
          </a:p>
        </p:txBody>
      </p:sp>
      <p:pic>
        <p:nvPicPr>
          <p:cNvPr id="6" name="Picture 9" descr="MMF photos 2 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3524" y="1756569"/>
            <a:ext cx="366553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MM_Pointed_Magn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030787"/>
            <a:ext cx="3729038" cy="182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b="5366"/>
          <a:stretch/>
        </p:blipFill>
        <p:spPr>
          <a:xfrm>
            <a:off x="4572000" y="4335747"/>
            <a:ext cx="3657600" cy="2005356"/>
          </a:xfrm>
          <a:prstGeom prst="rect">
            <a:avLst/>
          </a:prstGeom>
          <a:effectLst>
            <a:softEdge rad="317500"/>
          </a:effectLst>
        </p:spPr>
      </p:pic>
      <p:cxnSp>
        <p:nvCxnSpPr>
          <p:cNvPr id="13" name="Straight Arrow Connector 12"/>
          <p:cNvCxnSpPr/>
          <p:nvPr/>
        </p:nvCxnSpPr>
        <p:spPr>
          <a:xfrm>
            <a:off x="6172200" y="4419600"/>
            <a:ext cx="228600" cy="5413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715000" y="4495800"/>
            <a:ext cx="152400" cy="4651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907966" y="2228671"/>
            <a:ext cx="46474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Finish the fiducialization</a:t>
            </a:r>
          </a:p>
          <a:p>
            <a:pPr marL="342900" indent="-342900">
              <a:buAutoNum type="arabicParenR"/>
            </a:pPr>
            <a:r>
              <a:rPr lang="en-US" dirty="0" smtClean="0"/>
              <a:t>Measure the gap</a:t>
            </a:r>
          </a:p>
          <a:p>
            <a:pPr marL="342900" indent="-342900">
              <a:buAutoNum type="arabicParenR"/>
            </a:pPr>
            <a:r>
              <a:rPr lang="en-US" dirty="0" smtClean="0"/>
              <a:t>Install / straighten the beam pipe</a:t>
            </a:r>
          </a:p>
          <a:p>
            <a:pPr marL="342900" indent="-342900">
              <a:buAutoNum type="arabicParenR"/>
            </a:pPr>
            <a:r>
              <a:rPr lang="en-US" dirty="0" smtClean="0"/>
              <a:t>Install / align the interspace components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62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Partial List Of Open Issues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90600" y="1905000"/>
            <a:ext cx="7239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Lock and tag during tuning.</a:t>
            </a:r>
          </a:p>
          <a:p>
            <a:pPr marL="342900" indent="-342900">
              <a:buAutoNum type="arabicParenR"/>
            </a:pPr>
            <a:r>
              <a:rPr lang="en-US" dirty="0" smtClean="0"/>
              <a:t>Undulators must come fully protected.  All parameters must be set.  All limit switches must be set and tested.  If we change an encoder offset, a switch must protect against a typing error.</a:t>
            </a:r>
          </a:p>
          <a:p>
            <a:pPr marL="342900" indent="-342900">
              <a:buAutoNum type="arabicParenR"/>
            </a:pPr>
            <a:r>
              <a:rPr lang="en-US" dirty="0" smtClean="0"/>
              <a:t>We need controls at the benches, at the CMM, and at an undulator setup area.  The controls will be used simultaneously so they cannot be moved.</a:t>
            </a:r>
          </a:p>
          <a:p>
            <a:pPr marL="342900" indent="-342900">
              <a:buAutoNum type="arabicParenR"/>
            </a:pPr>
            <a:r>
              <a:rPr lang="en-US" dirty="0" smtClean="0"/>
              <a:t>Store HXU undulators on kinematic mounts.</a:t>
            </a:r>
          </a:p>
          <a:p>
            <a:pPr marL="342900" indent="-342900">
              <a:buAutoNum type="arabicParenR"/>
            </a:pPr>
            <a:r>
              <a:rPr lang="en-US" dirty="0" smtClean="0"/>
              <a:t>HXU tuning ergonomics.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009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7" cy="68579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822" y="304800"/>
            <a:ext cx="8103570" cy="1743633"/>
          </a:xfrm>
        </p:spPr>
        <p:txBody>
          <a:bodyPr/>
          <a:lstStyle/>
          <a:p>
            <a:pPr algn="ctr"/>
            <a:r>
              <a:rPr lang="en-CA" dirty="0" smtClean="0"/>
              <a:t>End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341323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/>
              <a:t>Undulator Placement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34" y="1981200"/>
            <a:ext cx="8229600" cy="35935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400" y="5257800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Stand removed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676400" y="3886200"/>
            <a:ext cx="609600" cy="1295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252330" y="5855732"/>
            <a:ext cx="4685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MMF orientation same as tunnel orientation.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77000" y="1353234"/>
            <a:ext cx="1685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Steve Score</a:t>
            </a:r>
          </a:p>
          <a:p>
            <a:r>
              <a:rPr lang="en-US" dirty="0" smtClean="0"/>
              <a:t>Yurii Levashov</a:t>
            </a:r>
          </a:p>
        </p:txBody>
      </p:sp>
    </p:spTree>
    <p:extLst>
      <p:ext uri="{BB962C8B-B14F-4D97-AF65-F5344CB8AC3E}">
        <p14:creationId xmlns:p14="http://schemas.microsoft.com/office/powerpoint/2010/main" val="364124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Undulator Placement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7800"/>
            <a:ext cx="8229600" cy="35935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57400" y="5029200"/>
            <a:ext cx="51049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Undulator 12 inches from granite.</a:t>
            </a:r>
          </a:p>
          <a:p>
            <a:r>
              <a:rPr lang="en-US" dirty="0" smtClean="0"/>
              <a:t>We can make adjustments on back of undulator.</a:t>
            </a:r>
          </a:p>
          <a:p>
            <a:r>
              <a:rPr lang="en-US" dirty="0" smtClean="0"/>
              <a:t>Tuning done from front.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350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Undulator Placement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22" y="1885507"/>
            <a:ext cx="8229600" cy="35935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43200" y="5777023"/>
            <a:ext cx="3724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interference with Kugler bench.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056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Undulator Placement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57400"/>
            <a:ext cx="8229600" cy="35935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60898" y="5662757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Pedestal locations.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936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Arm For Probes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244653"/>
            <a:ext cx="1685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Yurii Levashov</a:t>
            </a:r>
          </a:p>
          <a:p>
            <a:r>
              <a:rPr lang="en-US" dirty="0" smtClean="0"/>
              <a:t>Scott Jansson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517651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425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Arm For Probes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512334"/>
            <a:ext cx="6400800" cy="4800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28800" y="2438400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Small goniometer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00200" y="3179802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Small rotary stage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38400" y="3733800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Ceramic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482276" y="3657600"/>
            <a:ext cx="784924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644349" y="3429000"/>
            <a:ext cx="39425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644349" y="2807732"/>
            <a:ext cx="546651" cy="3720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3725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Arm </a:t>
            </a:r>
            <a:r>
              <a:rPr lang="en-US" dirty="0" smtClean="0"/>
              <a:t>Vibration Within Tolerance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6000" y="44196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“If </a:t>
            </a:r>
            <a:r>
              <a:rPr lang="en-US" dirty="0"/>
              <a:t>the arm is 0.5m long than the z location has an RMS of 1.2µm</a:t>
            </a:r>
            <a:r>
              <a:rPr lang="en-US" dirty="0" smtClean="0"/>
              <a:t>.”  Georg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52800" y="5943600"/>
            <a:ext cx="2374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Calibri"/>
              </a:rPr>
              <a:t>Δ</a:t>
            </a:r>
            <a:r>
              <a:rPr lang="en-US" dirty="0" smtClean="0">
                <a:latin typeface="Calibri"/>
              </a:rPr>
              <a:t>B </a:t>
            </a:r>
            <a:r>
              <a:rPr lang="en-US" dirty="0" smtClean="0">
                <a:latin typeface="Calibri"/>
                <a:sym typeface="Mathematica1"/>
              </a:rPr>
              <a:t>~</a:t>
            </a:r>
            <a:r>
              <a:rPr lang="en-US" dirty="0" smtClean="0">
                <a:latin typeface="Calibri"/>
              </a:rPr>
              <a:t> </a:t>
            </a:r>
            <a:r>
              <a:rPr lang="en-US" dirty="0" err="1" smtClean="0">
                <a:latin typeface="Calibri"/>
              </a:rPr>
              <a:t>k</a:t>
            </a:r>
            <a:r>
              <a:rPr lang="en-US" baseline="-25000" dirty="0" err="1" smtClean="0">
                <a:latin typeface="Calibri"/>
              </a:rPr>
              <a:t>u</a:t>
            </a:r>
            <a:r>
              <a:rPr lang="en-US" dirty="0" smtClean="0">
                <a:latin typeface="Calibri"/>
              </a:rPr>
              <a:t> B</a:t>
            </a:r>
            <a:r>
              <a:rPr lang="en-US" baseline="-25000" dirty="0" smtClean="0">
                <a:latin typeface="Calibri"/>
              </a:rPr>
              <a:t>0</a:t>
            </a:r>
            <a:r>
              <a:rPr lang="en-US" dirty="0" smtClean="0">
                <a:latin typeface="Calibri"/>
              </a:rPr>
              <a:t> </a:t>
            </a:r>
            <a:r>
              <a:rPr lang="el-GR" dirty="0" smtClean="0">
                <a:latin typeface="Calibri"/>
              </a:rPr>
              <a:t>Δ</a:t>
            </a:r>
            <a:r>
              <a:rPr lang="en-US" dirty="0" smtClean="0">
                <a:latin typeface="Calibri"/>
              </a:rPr>
              <a:t>z </a:t>
            </a:r>
            <a:r>
              <a:rPr lang="en-US" dirty="0" smtClean="0">
                <a:latin typeface="Calibri"/>
                <a:sym typeface="Mathematica1"/>
              </a:rPr>
              <a:t>~ 3 Gauss </a:t>
            </a:r>
            <a:endParaRPr lang="en-US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2057400" y="5334000"/>
            <a:ext cx="517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LCLS-TN-04-8  Require pitch and yaw &lt; 4.2 </a:t>
            </a:r>
            <a:r>
              <a:rPr lang="el-GR" dirty="0" smtClean="0">
                <a:latin typeface="Calibri"/>
              </a:rPr>
              <a:t>μ</a:t>
            </a:r>
            <a:r>
              <a:rPr lang="en-US" dirty="0" smtClean="0">
                <a:latin typeface="Calibri"/>
              </a:rPr>
              <a:t>rad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920692" y="5722825"/>
            <a:ext cx="2014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frequency.</a:t>
            </a:r>
          </a:p>
          <a:p>
            <a:r>
              <a:rPr lang="en-US" dirty="0" smtClean="0"/>
              <a:t>Does not affect K.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943600" y="6096000"/>
            <a:ext cx="8382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71600"/>
            <a:ext cx="3657600" cy="2743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792" y="1371600"/>
            <a:ext cx="3657600" cy="2743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7721" y="697458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Georg Gassner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965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Rotate Equipment For Probes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9600" y="2209800"/>
            <a:ext cx="3657600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24400" y="2209800"/>
            <a:ext cx="3657600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19200" y="5791200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Locate Hall Elements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57800" y="5758934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Zero Gauss Chambers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1717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CHECK" val="0"/>
  <p:tag name="ARTICULATE_PROJECT_OPEN" val="0"/>
</p:tagLst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SLAC_PPT_052412</Template>
  <TotalTime>0</TotalTime>
  <Words>369</Words>
  <Application>Microsoft Office PowerPoint</Application>
  <PresentationFormat>On-screen Show (4:3)</PresentationFormat>
  <Paragraphs>90</Paragraphs>
  <Slides>15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Blank</vt:lpstr>
      <vt:lpstr>HGVPU Preparations</vt:lpstr>
      <vt:lpstr>Undulator Placement</vt:lpstr>
      <vt:lpstr>Undulator Placement</vt:lpstr>
      <vt:lpstr>Undulator Placement</vt:lpstr>
      <vt:lpstr>Undulator Placement</vt:lpstr>
      <vt:lpstr>Arm For Probes</vt:lpstr>
      <vt:lpstr>Arm For Probes</vt:lpstr>
      <vt:lpstr>Arm Vibration Within Tolerance</vt:lpstr>
      <vt:lpstr>Rotate Equipment For Probes</vt:lpstr>
      <vt:lpstr>Approximate Short Term Timeline</vt:lpstr>
      <vt:lpstr>Planned Production Workflow</vt:lpstr>
      <vt:lpstr>Reference Undulators</vt:lpstr>
      <vt:lpstr>HGVPU CMM Work</vt:lpstr>
      <vt:lpstr>Partial List Of Open Issues</vt:lpstr>
      <vt:lpstr>End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2012-06-11T23:50:00Z</dcterms:created>
  <dcterms:modified xsi:type="dcterms:W3CDTF">2016-04-01T19:04:32Z</dcterms:modified>
</cp:coreProperties>
</file>