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69" r:id="rId2"/>
    <p:sldId id="275" r:id="rId3"/>
    <p:sldId id="343" r:id="rId4"/>
    <p:sldId id="390" r:id="rId5"/>
    <p:sldId id="344" r:id="rId6"/>
    <p:sldId id="338" r:id="rId7"/>
    <p:sldId id="339" r:id="rId8"/>
    <p:sldId id="333" r:id="rId9"/>
    <p:sldId id="340" r:id="rId10"/>
    <p:sldId id="341" r:id="rId11"/>
    <p:sldId id="342" r:id="rId12"/>
    <p:sldId id="377" r:id="rId13"/>
    <p:sldId id="349" r:id="rId14"/>
    <p:sldId id="345" r:id="rId15"/>
    <p:sldId id="347" r:id="rId16"/>
    <p:sldId id="279" r:id="rId17"/>
    <p:sldId id="297" r:id="rId18"/>
    <p:sldId id="281" r:id="rId19"/>
    <p:sldId id="282" r:id="rId20"/>
    <p:sldId id="391" r:id="rId21"/>
    <p:sldId id="283" r:id="rId22"/>
    <p:sldId id="348" r:id="rId23"/>
    <p:sldId id="346" r:id="rId24"/>
    <p:sldId id="373" r:id="rId25"/>
    <p:sldId id="393" r:id="rId26"/>
    <p:sldId id="285" r:id="rId27"/>
    <p:sldId id="327" r:id="rId28"/>
    <p:sldId id="384" r:id="rId29"/>
    <p:sldId id="396" r:id="rId30"/>
    <p:sldId id="387" r:id="rId31"/>
    <p:sldId id="394" r:id="rId32"/>
    <p:sldId id="302" r:id="rId33"/>
    <p:sldId id="287" r:id="rId34"/>
    <p:sldId id="374" r:id="rId35"/>
    <p:sldId id="351" r:id="rId36"/>
    <p:sldId id="352" r:id="rId37"/>
    <p:sldId id="353" r:id="rId38"/>
    <p:sldId id="395" r:id="rId39"/>
    <p:sldId id="360" r:id="rId40"/>
    <p:sldId id="362" r:id="rId41"/>
    <p:sldId id="363" r:id="rId42"/>
    <p:sldId id="364" r:id="rId43"/>
    <p:sldId id="367" r:id="rId44"/>
    <p:sldId id="369" r:id="rId45"/>
    <p:sldId id="375" r:id="rId46"/>
  </p:sldIdLst>
  <p:sldSz cx="9144000" cy="6858000" type="screen4x3"/>
  <p:notesSz cx="6858000" cy="9144000"/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E32"/>
    <a:srgbClr val="FFFFFF"/>
    <a:srgbClr val="C75B12"/>
    <a:srgbClr val="E17000"/>
    <a:srgbClr val="5B8F22"/>
    <a:srgbClr val="D2C295"/>
    <a:srgbClr val="A79E70"/>
    <a:srgbClr val="4D4F53"/>
    <a:srgbClr val="0099CC"/>
    <a:srgbClr val="69B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0" autoAdjust="0"/>
    <p:restoredTop sz="94660"/>
  </p:normalViewPr>
  <p:slideViewPr>
    <p:cSldViewPr snapToObjects="1" showGuides="1">
      <p:cViewPr>
        <p:scale>
          <a:sx n="90" d="100"/>
          <a:sy n="90" d="100"/>
        </p:scale>
        <p:origin x="-798" y="-288"/>
      </p:cViewPr>
      <p:guideLst>
        <p:guide orient="horz" pos="326"/>
        <p:guide orient="horz" pos="1294"/>
        <p:guide orient="horz" pos="3745"/>
        <p:guide orient="horz" pos="3980"/>
        <p:guide orient="horz" pos="1052"/>
        <p:guide orient="horz" pos="1741"/>
        <p:guide orient="horz" pos="4183"/>
        <p:guide orient="horz" pos="566"/>
        <p:guide orient="horz" pos="2808"/>
        <p:guide pos="2880"/>
        <p:guide pos="363"/>
        <p:guide pos="5396"/>
        <p:guide pos="282"/>
        <p:guide pos="3784"/>
        <p:guide pos="3736"/>
        <p:guide pos="2160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619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3/15/2017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Insert Presentation Title in Slide Master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Insert Presentation Title in Slide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Insert Presentation Title in Slide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4" r:id="rId3"/>
    <p:sldLayoutId id="2147483671" r:id="rId4"/>
    <p:sldLayoutId id="2147483672" r:id="rId5"/>
    <p:sldLayoutId id="2147483673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45.jpe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24102" y="66585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itle 8"/>
          <p:cNvSpPr txBox="1">
            <a:spLocks/>
          </p:cNvSpPr>
          <p:nvPr/>
        </p:nvSpPr>
        <p:spPr>
          <a:xfrm>
            <a:off x="572095" y="868708"/>
            <a:ext cx="8008937" cy="146302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3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CA" dirty="0" smtClean="0"/>
              <a:t>FEL Magnetic Measurements At SLAC</a:t>
            </a:r>
            <a:endParaRPr lang="en-CA" dirty="0"/>
          </a:p>
        </p:txBody>
      </p:sp>
      <p:sp>
        <p:nvSpPr>
          <p:cNvPr id="11" name="Subtitle 5"/>
          <p:cNvSpPr txBox="1">
            <a:spLocks/>
          </p:cNvSpPr>
          <p:nvPr/>
        </p:nvSpPr>
        <p:spPr>
          <a:xfrm>
            <a:off x="557213" y="2697488"/>
            <a:ext cx="7989887" cy="21877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16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dirty="0" smtClean="0"/>
              <a:t>Zachary Wolf</a:t>
            </a:r>
          </a:p>
          <a:p>
            <a:pPr algn="ctr"/>
            <a:r>
              <a:rPr lang="en-CA" dirty="0" smtClean="0"/>
              <a:t>SLAC</a:t>
            </a:r>
          </a:p>
          <a:p>
            <a:pPr algn="ctr"/>
            <a:endParaRPr lang="en-CA" dirty="0" smtClean="0"/>
          </a:p>
          <a:p>
            <a:pPr algn="ctr"/>
            <a:r>
              <a:rPr lang="en-CA" dirty="0" smtClean="0"/>
              <a:t>PACMAN</a:t>
            </a:r>
          </a:p>
          <a:p>
            <a:pPr algn="ctr"/>
            <a:r>
              <a:rPr lang="en-CA" dirty="0" smtClean="0"/>
              <a:t>March 20, 2017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0377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78" y="3632816"/>
            <a:ext cx="3095625" cy="30670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Bearing Errors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33670"/>
            <a:ext cx="74676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37" y="1691659"/>
            <a:ext cx="30194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86390" y="1322327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Coil centered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>
            <a:off x="5120634" y="1506993"/>
            <a:ext cx="365756" cy="1846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30311" y="2240293"/>
            <a:ext cx="671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Position dependent bearing error, first term in Fourier expansion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560342" y="2609625"/>
            <a:ext cx="457195" cy="2707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2520" y="3977634"/>
            <a:ext cx="7558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Produces a dipole signal.  Can’t distinguish from a magnetic center shift.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145763" y="3794756"/>
            <a:ext cx="274317" cy="2571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6952" y="4617707"/>
            <a:ext cx="2981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Cure: Bucking, Minimize </a:t>
            </a:r>
            <a:r>
              <a:rPr lang="el-GR" dirty="0" smtClean="0">
                <a:solidFill>
                  <a:srgbClr val="FF0000"/>
                </a:solidFill>
                <a:latin typeface="Calibri"/>
              </a:rPr>
              <a:t>δ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1562" y="5166341"/>
            <a:ext cx="3724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Eliminate the quadrupole signal.</a:t>
            </a:r>
          </a:p>
          <a:p>
            <a:r>
              <a:rPr lang="en-US" dirty="0" smtClean="0"/>
              <a:t>Remain sensitive to dipole signals.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2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01" y="4043529"/>
            <a:ext cx="2057735" cy="274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01" y="1120351"/>
            <a:ext cx="2057735" cy="2743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Rotating Coil Mechanical System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211" y="2660651"/>
            <a:ext cx="282632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78875" y="1688083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Encoder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80927" y="2150642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Mercury wetted slip rings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80927" y="2693912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Stepping motor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76494" y="5164553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Jewel bearing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89319" y="4294541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Printed circuit</a:t>
            </a:r>
          </a:p>
          <a:p>
            <a:r>
              <a:rPr lang="en-US" dirty="0"/>
              <a:t> </a:t>
            </a:r>
            <a:r>
              <a:rPr lang="en-US" dirty="0" smtClean="0"/>
              <a:t> coil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194586" y="1874537"/>
            <a:ext cx="1463024" cy="6400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194586" y="2335308"/>
            <a:ext cx="1463024" cy="4536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468903" y="2883942"/>
            <a:ext cx="1188707" cy="1793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011709" y="4617707"/>
            <a:ext cx="1645901" cy="8228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560342" y="5349219"/>
            <a:ext cx="1097268" cy="4802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663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57"/>
            <a:ext cx="8382000" cy="745664"/>
          </a:xfrm>
        </p:spPr>
        <p:txBody>
          <a:bodyPr/>
          <a:lstStyle/>
          <a:p>
            <a:r>
              <a:rPr lang="en-US" altLang="en-US" dirty="0"/>
              <a:t>BBA center shift for +/- 1 amp around +/- 4.3 Amps</a:t>
            </a:r>
          </a:p>
        </p:txBody>
      </p:sp>
      <p:pic>
        <p:nvPicPr>
          <p:cNvPr id="80899" name="Picture 3" descr="BBA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676400"/>
            <a:ext cx="5757863" cy="431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91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6139" y="1691659"/>
            <a:ext cx="73151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C. Spencer et al., “A Rotating Coil Apparatus With Sub-micrometer Magnetic Center Measurement Stability”, SLAC-PUB-11473, December 2005.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S. Anderson et al., “Magnetic Measurement Results of the LCLS Undulator Quadrupoles”, LCLS-TN-09-1, January, 2010.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J. </a:t>
            </a:r>
            <a:r>
              <a:rPr lang="en-US" dirty="0" err="1" smtClean="0"/>
              <a:t>DiMarco</a:t>
            </a:r>
            <a:r>
              <a:rPr lang="en-US" dirty="0" smtClean="0"/>
              <a:t> et al., “Application of PCB and FDM Technologies to Magnetic Measurement Probe System Development”, IEEE Transactions on Applied Superconductivity, Vol 23, No. 3, June 2013.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A. Jain, “Basic Theory of Magnets”, CERN 98-05, August 1998.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P. Bryant, “Basic Theory For Magnetic Measurements”, CERN 92-05, September 1992.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L. </a:t>
            </a:r>
            <a:r>
              <a:rPr lang="en-US" dirty="0" err="1" smtClean="0"/>
              <a:t>Walckiers</a:t>
            </a:r>
            <a:r>
              <a:rPr lang="en-US" dirty="0" smtClean="0"/>
              <a:t>, “The Harmonic Coil Method”, CERN 92-05, September, 1992.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455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Quadrupole Fiducialization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770" y="1417342"/>
            <a:ext cx="4888194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5054" y="5623536"/>
            <a:ext cx="4814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Vibrating Wire </a:t>
            </a:r>
            <a:r>
              <a:rPr lang="en-US" dirty="0"/>
              <a:t>S</a:t>
            </a:r>
            <a:r>
              <a:rPr lang="en-US" dirty="0" smtClean="0"/>
              <a:t>ystem</a:t>
            </a:r>
          </a:p>
          <a:p>
            <a:pPr algn="ctr"/>
            <a:r>
              <a:rPr lang="en-US" dirty="0" smtClean="0"/>
              <a:t>Required fiducialization accuracy: 25 microns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10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Vibrating Wire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1562" y="1693447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Equation of motion of the wire</a:t>
            </a:r>
            <a:endParaRPr lang="en-US" u="sng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78" y="2606049"/>
            <a:ext cx="309562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96" y="2670549"/>
            <a:ext cx="3152775" cy="1857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56012" y="3794756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 = I</a:t>
            </a:r>
            <a:r>
              <a:rPr lang="en-US" baseline="-25000" dirty="0" smtClean="0"/>
              <a:t>0</a:t>
            </a:r>
            <a:r>
              <a:rPr lang="en-US" dirty="0" smtClean="0"/>
              <a:t> cos(</a:t>
            </a:r>
            <a:r>
              <a:rPr lang="el-GR" dirty="0" smtClean="0"/>
              <a:t>ω</a:t>
            </a:r>
            <a:r>
              <a:rPr lang="en-US" dirty="0" smtClean="0"/>
              <a:t>t)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69543" y="5257780"/>
            <a:ext cx="6680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the center of a quadrupole, B = 0, so there is no driving term.</a:t>
            </a:r>
          </a:p>
          <a:p>
            <a:r>
              <a:rPr lang="en-US" dirty="0" smtClean="0"/>
              <a:t>The wire vibration goes to zero.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09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Vibrating Wire System</a:t>
            </a:r>
            <a:endParaRPr lang="en-US" dirty="0"/>
          </a:p>
        </p:txBody>
      </p:sp>
      <p:pic>
        <p:nvPicPr>
          <p:cNvPr id="6" name="Picture 5" descr="System_Over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09" y="1600220"/>
            <a:ext cx="8152382" cy="423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14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Vibrating Wire</a:t>
            </a:r>
            <a:endParaRPr lang="en-US" dirty="0"/>
          </a:p>
        </p:txBody>
      </p:sp>
      <p:pic>
        <p:nvPicPr>
          <p:cNvPr id="6" name="Picture 5" descr="Wire_n_equal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39" y="1691659"/>
            <a:ext cx="36195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Wire_n_equal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39" y="4163376"/>
            <a:ext cx="36195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7582" y="1930217"/>
            <a:ext cx="419441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If the ac current carrying wire goes</a:t>
            </a:r>
          </a:p>
          <a:p>
            <a:r>
              <a:rPr lang="en-US" dirty="0"/>
              <a:t>t</a:t>
            </a:r>
            <a:r>
              <a:rPr lang="en-US" dirty="0" smtClean="0"/>
              <a:t>hrough a magnetic field, the force</a:t>
            </a:r>
          </a:p>
          <a:p>
            <a:r>
              <a:rPr lang="en-US" dirty="0"/>
              <a:t>e</a:t>
            </a:r>
            <a:r>
              <a:rPr lang="en-US" dirty="0" smtClean="0"/>
              <a:t>xcites a mechanical vibration of</a:t>
            </a:r>
          </a:p>
          <a:p>
            <a:r>
              <a:rPr lang="en-US" dirty="0"/>
              <a:t>t</a:t>
            </a:r>
            <a:r>
              <a:rPr lang="en-US" dirty="0" smtClean="0"/>
              <a:t>he wire.</a:t>
            </a:r>
          </a:p>
          <a:p>
            <a:endParaRPr lang="en-US" dirty="0" smtClean="0"/>
          </a:p>
          <a:p>
            <a:r>
              <a:rPr lang="en-US" dirty="0" smtClean="0"/>
              <a:t>  An optical detector gives</a:t>
            </a:r>
          </a:p>
          <a:p>
            <a:r>
              <a:rPr lang="en-US" dirty="0" smtClean="0"/>
              <a:t>a signal that the wire is vibrating.</a:t>
            </a:r>
          </a:p>
          <a:p>
            <a:endParaRPr lang="en-US" dirty="0" smtClean="0"/>
          </a:p>
          <a:p>
            <a:r>
              <a:rPr lang="en-US" dirty="0" smtClean="0"/>
              <a:t> The vibration stops when the wire</a:t>
            </a:r>
          </a:p>
          <a:p>
            <a:r>
              <a:rPr lang="en-US" dirty="0" smtClean="0"/>
              <a:t>is at the center of the quadrupole.</a:t>
            </a:r>
          </a:p>
          <a:p>
            <a:endParaRPr lang="en-US" dirty="0" smtClean="0"/>
          </a:p>
          <a:p>
            <a:r>
              <a:rPr lang="en-US" dirty="0" smtClean="0"/>
              <a:t>  This method can also detect pitch and</a:t>
            </a:r>
          </a:p>
          <a:p>
            <a:r>
              <a:rPr lang="en-US" dirty="0"/>
              <a:t>y</a:t>
            </a:r>
            <a:r>
              <a:rPr lang="en-US" dirty="0" smtClean="0"/>
              <a:t>aw of the quadrupole.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58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 Vibration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6" name="Picture 4" descr="Wire_vib_d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1600200"/>
            <a:ext cx="38481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Vib Wire System 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618" y="3749675"/>
            <a:ext cx="3052763" cy="228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2928" y="1699235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Optical sensors</a:t>
            </a:r>
          </a:p>
          <a:p>
            <a:r>
              <a:rPr lang="en-US" dirty="0"/>
              <a:t>d</a:t>
            </a:r>
            <a:r>
              <a:rPr lang="en-US" dirty="0" smtClean="0"/>
              <a:t>etect wire vibration.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1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Vibrating Wire Signals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6" name="Picture 5" descr="x_s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2514610"/>
            <a:ext cx="3656013" cy="365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yaw_se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2516158"/>
            <a:ext cx="3656012" cy="365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69704" y="1325903"/>
            <a:ext cx="7404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Examples:</a:t>
            </a:r>
          </a:p>
          <a:p>
            <a:r>
              <a:rPr lang="en-US" dirty="0" smtClean="0"/>
              <a:t>Amplitude of signal from wire vibration sensor vs quadrupole x-position</a:t>
            </a:r>
          </a:p>
          <a:p>
            <a:r>
              <a:rPr lang="en-US" dirty="0"/>
              <a:t>a</a:t>
            </a:r>
            <a:r>
              <a:rPr lang="en-US" dirty="0" smtClean="0"/>
              <a:t>nd quadrupole yaw.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35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05879" y="1783098"/>
            <a:ext cx="718658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Quadrupole Magnetic Center Stability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Rotating coil</a:t>
            </a:r>
          </a:p>
          <a:p>
            <a:r>
              <a:rPr lang="en-US" sz="2800" dirty="0" smtClean="0"/>
              <a:t>Quadrupole Magnetic Center Fiducialization</a:t>
            </a:r>
          </a:p>
          <a:p>
            <a:r>
              <a:rPr lang="en-US" sz="2800" dirty="0" smtClean="0"/>
              <a:t>    Vibrating wire</a:t>
            </a:r>
          </a:p>
          <a:p>
            <a:r>
              <a:rPr lang="en-US" sz="2800" dirty="0" smtClean="0"/>
              <a:t>Undulator Measurements</a:t>
            </a:r>
          </a:p>
          <a:p>
            <a:r>
              <a:rPr lang="en-US" sz="2800" dirty="0" smtClean="0"/>
              <a:t>    Hall probe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Moving wire</a:t>
            </a:r>
          </a:p>
        </p:txBody>
      </p:sp>
    </p:spTree>
    <p:extLst>
      <p:ext uri="{BB962C8B-B14F-4D97-AF65-F5344CB8AC3E}">
        <p14:creationId xmlns:p14="http://schemas.microsoft.com/office/powerpoint/2010/main" val="86685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Vibrating Wire Signals</a:t>
            </a:r>
            <a:endParaRPr lang="en-US" dirty="0"/>
          </a:p>
        </p:txBody>
      </p:sp>
      <p:pic>
        <p:nvPicPr>
          <p:cNvPr id="5" name="Picture 5" descr="y_sc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" t="23911" r="14001" b="30864"/>
          <a:stretch>
            <a:fillRect/>
          </a:stretch>
        </p:blipFill>
        <p:spPr bwMode="auto">
          <a:xfrm>
            <a:off x="441325" y="3063845"/>
            <a:ext cx="40132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itch_sc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9" t="22911" r="16472" b="30911"/>
          <a:stretch>
            <a:fillRect/>
          </a:stretch>
        </p:blipFill>
        <p:spPr bwMode="auto">
          <a:xfrm>
            <a:off x="4513263" y="2971770"/>
            <a:ext cx="398621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69704" y="1325903"/>
            <a:ext cx="7404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Examples:</a:t>
            </a:r>
          </a:p>
          <a:p>
            <a:r>
              <a:rPr lang="en-US" dirty="0" smtClean="0"/>
              <a:t>Amplitude of signal from wire vibration sensor vs quadrupole </a:t>
            </a:r>
            <a:r>
              <a:rPr lang="en-US" dirty="0"/>
              <a:t>y</a:t>
            </a:r>
            <a:r>
              <a:rPr lang="en-US" dirty="0" smtClean="0"/>
              <a:t>-position</a:t>
            </a:r>
          </a:p>
          <a:p>
            <a:r>
              <a:rPr lang="en-US" dirty="0"/>
              <a:t>a</a:t>
            </a:r>
            <a:r>
              <a:rPr lang="en-US" dirty="0" smtClean="0"/>
              <a:t>nd quadrupole pitch.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576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Locate A Wire</a:t>
            </a:r>
            <a:endParaRPr lang="en-US" dirty="0"/>
          </a:p>
        </p:txBody>
      </p:sp>
      <p:pic>
        <p:nvPicPr>
          <p:cNvPr id="6" name="Picture 5" descr="Wire_pos_d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40" y="1552575"/>
            <a:ext cx="3656013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Wire_pos_det_cali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5" y="2697488"/>
            <a:ext cx="3656012" cy="25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843" y="5364478"/>
            <a:ext cx="2057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11708" y="1228206"/>
            <a:ext cx="3159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Find the center of the wire by</a:t>
            </a:r>
          </a:p>
          <a:p>
            <a:r>
              <a:rPr lang="en-US" dirty="0"/>
              <a:t>f</a:t>
            </a:r>
            <a:r>
              <a:rPr lang="en-US" dirty="0" smtClean="0"/>
              <a:t>inding its edges.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94951" y="1508781"/>
            <a:ext cx="3027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Calibrate the scale offset by</a:t>
            </a:r>
          </a:p>
          <a:p>
            <a:r>
              <a:rPr lang="en-US" dirty="0"/>
              <a:t>f</a:t>
            </a:r>
            <a:r>
              <a:rPr lang="en-US" dirty="0" smtClean="0"/>
              <a:t>lipping the detector in a</a:t>
            </a:r>
          </a:p>
          <a:p>
            <a:r>
              <a:rPr lang="en-US" dirty="0"/>
              <a:t>k</a:t>
            </a:r>
            <a:r>
              <a:rPr lang="en-US" dirty="0" smtClean="0"/>
              <a:t>inematic </a:t>
            </a:r>
            <a:r>
              <a:rPr lang="en-US" dirty="0"/>
              <a:t>m</a:t>
            </a:r>
            <a:r>
              <a:rPr lang="en-US" dirty="0" smtClean="0"/>
              <a:t>ount.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4" y="3846860"/>
            <a:ext cx="3657600" cy="273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5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23001" y="1783098"/>
            <a:ext cx="74065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A. </a:t>
            </a:r>
            <a:r>
              <a:rPr lang="en-US" dirty="0" err="1" smtClean="0"/>
              <a:t>Temnykh</a:t>
            </a:r>
            <a:r>
              <a:rPr lang="en-US" dirty="0" smtClean="0"/>
              <a:t>, “Vibrating Wire Field-Measuring Technique”, NIM A399 (1997) 185-194.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Z. Wolf, “A Vibrating Wire System For Quadrupole Fiducialization”, LCLS-TN-05-11, May, 2005.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M. Levashov, “Commissioning a Vibrating Wire System for Quadrupole Fiducialization”, LCLS-TN-07-8, September, 2007.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S. Anderson et al., “Magnetic Measurement Results of the LCLS Undulator Quadrupoles”, LCLS-TN-09-1, January, 2010.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404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Undulator Measurements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94586" y="1965976"/>
            <a:ext cx="4594528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Challenges: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Temperature dependence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Bench tolerances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Align undulator to bench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Hall probe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Shimming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Fiducialization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67359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Lab Temperature Requirements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66222" y="2147066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Permanent magnets:</a:t>
            </a:r>
          </a:p>
          <a:p>
            <a:r>
              <a:rPr lang="en-US" dirty="0" smtClean="0"/>
              <a:t>(1/B) (dB/</a:t>
            </a:r>
            <a:r>
              <a:rPr lang="en-US" dirty="0" err="1" smtClean="0"/>
              <a:t>dT</a:t>
            </a:r>
            <a:r>
              <a:rPr lang="en-US" dirty="0" smtClean="0"/>
              <a:t>) = 1.e-3 / 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66222" y="3063244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to set K to 1.e-4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43656" y="3701529"/>
            <a:ext cx="2941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Need temperature stable to 0.1 C</a:t>
            </a:r>
            <a:endParaRPr lang="en-US" dirty="0"/>
          </a:p>
        </p:txBody>
      </p:sp>
      <p:pic>
        <p:nvPicPr>
          <p:cNvPr id="9" name="Picture 8" descr="2007-01-14_00-00-00_to_2007-01-17_13-29-44-Undulator102Tem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40" y="1874537"/>
            <a:ext cx="4570413" cy="342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676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Bench Requirements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5384060"/>
            <a:ext cx="40386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30" y="1234464"/>
            <a:ext cx="5486400" cy="410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76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 Alignment To Bench</a:t>
            </a:r>
            <a:endParaRPr lang="en-US" dirty="0"/>
          </a:p>
        </p:txBody>
      </p:sp>
      <p:pic>
        <p:nvPicPr>
          <p:cNvPr id="6" name="Picture 5" descr="Capacitive_Sens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2057400"/>
            <a:ext cx="5237163" cy="365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Vib Wire System 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2971805"/>
            <a:ext cx="3052762" cy="228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1562" y="1319645"/>
            <a:ext cx="7571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Capacitive sensors can be used to mechanically align a hybrid undulator</a:t>
            </a:r>
          </a:p>
          <a:p>
            <a:r>
              <a:rPr lang="en-US" dirty="0"/>
              <a:t>t</a:t>
            </a:r>
            <a:r>
              <a:rPr lang="en-US" dirty="0" smtClean="0"/>
              <a:t>o a reference pole.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94586" y="6263609"/>
            <a:ext cx="478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Afterward, magnetically align with Hall probe.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07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Probe Measurements</a:t>
            </a:r>
            <a:endParaRPr lang="en-US" dirty="0"/>
          </a:p>
        </p:txBody>
      </p:sp>
      <p:pic>
        <p:nvPicPr>
          <p:cNvPr id="6" name="Picture 7" descr="Sign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0" y="2057415"/>
            <a:ext cx="4570413" cy="393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MF photos 3 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268" y="2331732"/>
            <a:ext cx="30527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69268" y="4800585"/>
            <a:ext cx="1249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LCLS undulator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7552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Hall Probe Measurements</a:t>
            </a:r>
            <a:endParaRPr lang="en-US" dirty="0"/>
          </a:p>
        </p:txBody>
      </p:sp>
      <p:pic>
        <p:nvPicPr>
          <p:cNvPr id="7" name="Picture 5" descr="MMF photos 3 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752600"/>
            <a:ext cx="3052763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MMF photos 3 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14800"/>
            <a:ext cx="30527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MMF photos 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3052763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859213" y="1992313"/>
            <a:ext cx="12668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400"/>
              <a:t>Beginning</a:t>
            </a:r>
          </a:p>
          <a:p>
            <a:pPr algn="l" eaLnBrk="1" hangingPunct="1"/>
            <a:r>
              <a:rPr lang="en-US" altLang="en-US" sz="1400"/>
              <a:t>zero field</a:t>
            </a:r>
          </a:p>
          <a:p>
            <a:pPr algn="l" eaLnBrk="1" hangingPunct="1"/>
            <a:r>
              <a:rPr lang="en-US" altLang="en-US" sz="1400"/>
              <a:t>measurement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938588" y="3003550"/>
            <a:ext cx="12668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400"/>
              <a:t>Ending</a:t>
            </a:r>
          </a:p>
          <a:p>
            <a:pPr algn="l" eaLnBrk="1" hangingPunct="1"/>
            <a:r>
              <a:rPr lang="en-US" altLang="en-US" sz="1400"/>
              <a:t>zero field</a:t>
            </a:r>
          </a:p>
          <a:p>
            <a:pPr algn="l" eaLnBrk="1" hangingPunct="1"/>
            <a:r>
              <a:rPr lang="en-US" altLang="en-US" sz="1400"/>
              <a:t>measurement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962400" y="4343400"/>
            <a:ext cx="1485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400" dirty="0" err="1"/>
              <a:t>Senis</a:t>
            </a:r>
            <a:r>
              <a:rPr lang="en-US" altLang="en-US" sz="1400" dirty="0"/>
              <a:t> Hall probe</a:t>
            </a: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H="1">
            <a:off x="2819400" y="2667000"/>
            <a:ext cx="1295400" cy="76200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H="1">
            <a:off x="1828800" y="4495800"/>
            <a:ext cx="2209800" cy="381000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724400" y="5504765"/>
            <a:ext cx="40319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Zero </a:t>
            </a:r>
            <a:r>
              <a:rPr lang="en-US" altLang="en-US" dirty="0" smtClean="0"/>
              <a:t>offset correction</a:t>
            </a:r>
            <a:r>
              <a:rPr lang="en-US" altLang="en-US" dirty="0"/>
              <a:t> </a:t>
            </a:r>
            <a:r>
              <a:rPr lang="en-US" altLang="en-US" dirty="0" smtClean="0"/>
              <a:t>assumes linear</a:t>
            </a:r>
          </a:p>
          <a:p>
            <a:pPr eaLnBrk="1" hangingPunct="1"/>
            <a:r>
              <a:rPr lang="en-US" altLang="en-US" dirty="0" smtClean="0"/>
              <a:t>offset </a:t>
            </a:r>
            <a:r>
              <a:rPr lang="en-US" altLang="en-US" dirty="0"/>
              <a:t>dependence on </a:t>
            </a:r>
            <a:r>
              <a:rPr lang="en-US" altLang="en-US" dirty="0" smtClean="0"/>
              <a:t>time.  Want low</a:t>
            </a:r>
          </a:p>
          <a:p>
            <a:pPr eaLnBrk="1" hangingPunct="1"/>
            <a:r>
              <a:rPr lang="en-US" altLang="en-US" dirty="0"/>
              <a:t>d</a:t>
            </a:r>
            <a:r>
              <a:rPr lang="en-US" altLang="en-US" dirty="0" smtClean="0"/>
              <a:t>rift Hall probe.</a:t>
            </a:r>
            <a:endParaRPr lang="en-US" altLang="en-US" dirty="0"/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V="1">
            <a:off x="5029200" y="2819400"/>
            <a:ext cx="1600200" cy="533400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46698" y="5027711"/>
            <a:ext cx="4293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Capacitive sensors used to align undulator to bench</a:t>
            </a:r>
            <a:endParaRPr lang="en-US" sz="14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048000" y="5181600"/>
            <a:ext cx="1066800" cy="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29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Integral Measurements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93" y="5074902"/>
            <a:ext cx="3076191" cy="14666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62" y="5092666"/>
            <a:ext cx="2933334" cy="1190476"/>
          </a:xfrm>
          <a:prstGeom prst="rect">
            <a:avLst/>
          </a:prstGeom>
        </p:spPr>
      </p:pic>
      <p:pic>
        <p:nvPicPr>
          <p:cNvPr id="1026" name="Picture 2" descr="C:\LCLS TN\Und_Field_Int\Coil_System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850" y="3794756"/>
            <a:ext cx="166458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18" y="1325868"/>
            <a:ext cx="4269284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35024" y="1508781"/>
            <a:ext cx="26587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130 Turns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Must straighten coil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Use to measure first and second field integrals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Use to correct Hall probe offsets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783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Linac</a:t>
            </a:r>
            <a:r>
              <a:rPr lang="en-US" dirty="0" smtClean="0"/>
              <a:t> Coherent Light Source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1"/>
          <a:stretch/>
        </p:blipFill>
        <p:spPr>
          <a:xfrm>
            <a:off x="914360" y="1508781"/>
            <a:ext cx="7315200" cy="480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53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/>
              <a:t>X </a:t>
            </a:r>
            <a:r>
              <a:rPr lang="en-US" altLang="en-US" dirty="0"/>
              <a:t>And Y </a:t>
            </a:r>
            <a:r>
              <a:rPr lang="en-US" altLang="en-US" dirty="0" smtClean="0"/>
              <a:t>Trajectory Shimming</a:t>
            </a:r>
            <a:endParaRPr lang="en-US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82563" y="1724025"/>
            <a:ext cx="12001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Measured</a:t>
            </a:r>
          </a:p>
          <a:p>
            <a:pPr eaLnBrk="1" hangingPunct="1"/>
            <a:r>
              <a:rPr lang="en-US" altLang="en-US"/>
              <a:t>X</a:t>
            </a:r>
          </a:p>
          <a:p>
            <a:pPr eaLnBrk="1" hangingPunct="1"/>
            <a:r>
              <a:rPr lang="en-US" altLang="en-US"/>
              <a:t>Trajectory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664075" y="1724025"/>
            <a:ext cx="1136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Calculate</a:t>
            </a:r>
          </a:p>
          <a:p>
            <a:pPr eaLnBrk="1" hangingPunct="1"/>
            <a:r>
              <a:rPr lang="en-US" altLang="en-US"/>
              <a:t>Shims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65125" y="3917950"/>
            <a:ext cx="10604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Modeled</a:t>
            </a:r>
          </a:p>
          <a:p>
            <a:pPr eaLnBrk="1" hangingPunct="1"/>
            <a:r>
              <a:rPr lang="en-US" altLang="en-US"/>
              <a:t>X Traj</a:t>
            </a:r>
          </a:p>
          <a:p>
            <a:pPr eaLnBrk="1" hangingPunct="1"/>
            <a:r>
              <a:rPr lang="en-US" altLang="en-US"/>
              <a:t>With</a:t>
            </a:r>
          </a:p>
          <a:p>
            <a:pPr eaLnBrk="1" hangingPunct="1"/>
            <a:r>
              <a:rPr lang="en-US" altLang="en-US"/>
              <a:t>Calc</a:t>
            </a:r>
          </a:p>
          <a:p>
            <a:pPr eaLnBrk="1" hangingPunct="1"/>
            <a:r>
              <a:rPr lang="en-US" altLang="en-US"/>
              <a:t>Shims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64075" y="3917950"/>
            <a:ext cx="12001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Measured</a:t>
            </a:r>
          </a:p>
          <a:p>
            <a:pPr eaLnBrk="1" hangingPunct="1"/>
            <a:r>
              <a:rPr lang="en-US" altLang="en-US"/>
              <a:t>X Traj</a:t>
            </a:r>
          </a:p>
          <a:p>
            <a:pPr eaLnBrk="1" hangingPunct="1"/>
            <a:r>
              <a:rPr lang="en-US" altLang="en-US"/>
              <a:t>After Calc</a:t>
            </a:r>
          </a:p>
          <a:p>
            <a:pPr eaLnBrk="1" hangingPunct="1"/>
            <a:r>
              <a:rPr lang="en-US" altLang="en-US"/>
              <a:t>Shims</a:t>
            </a:r>
          </a:p>
          <a:p>
            <a:pPr eaLnBrk="1" hangingPunct="1"/>
            <a:r>
              <a:rPr lang="en-US" altLang="en-US"/>
              <a:t>Applied</a:t>
            </a:r>
          </a:p>
        </p:txBody>
      </p:sp>
      <p:pic>
        <p:nvPicPr>
          <p:cNvPr id="12" name="Picture 8" descr="initial_trajec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97013"/>
            <a:ext cx="2741613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predicted_shi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1497013"/>
            <a:ext cx="2741612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predicted_trajec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735388"/>
            <a:ext cx="2741613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corrected trajecto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3735388"/>
            <a:ext cx="2741612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105525" y="617220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LCLS-TN-06-8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72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Undulator Alignment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32" y="1325903"/>
            <a:ext cx="2743200" cy="229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02" y="1325903"/>
            <a:ext cx="2743200" cy="2241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76" y="4065794"/>
            <a:ext cx="2743200" cy="225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MMF photos 3 0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28" y="1325903"/>
            <a:ext cx="30527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691" y="3977634"/>
            <a:ext cx="31854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undulator is tuned:</a:t>
            </a:r>
          </a:p>
          <a:p>
            <a:r>
              <a:rPr lang="en-US" dirty="0" smtClean="0"/>
              <a:t>X trajectory good.</a:t>
            </a:r>
          </a:p>
          <a:p>
            <a:r>
              <a:rPr lang="en-US" dirty="0" smtClean="0"/>
              <a:t>Y trajectory good.</a:t>
            </a:r>
          </a:p>
          <a:p>
            <a:r>
              <a:rPr lang="en-US" dirty="0" smtClean="0"/>
              <a:t>Phase errors good.</a:t>
            </a:r>
          </a:p>
          <a:p>
            <a:r>
              <a:rPr lang="en-US" dirty="0" smtClean="0"/>
              <a:t>Want the beam to go where</a:t>
            </a:r>
          </a:p>
          <a:p>
            <a:r>
              <a:rPr lang="en-US" dirty="0"/>
              <a:t> </a:t>
            </a:r>
            <a:r>
              <a:rPr lang="en-US" dirty="0" smtClean="0"/>
              <a:t> the Hall probe is measuring.</a:t>
            </a:r>
          </a:p>
          <a:p>
            <a:r>
              <a:rPr lang="en-US" dirty="0" smtClean="0"/>
              <a:t>But where is the Hall probe</a:t>
            </a:r>
          </a:p>
          <a:p>
            <a:r>
              <a:rPr lang="en-US" dirty="0"/>
              <a:t> </a:t>
            </a:r>
            <a:r>
              <a:rPr lang="en-US" dirty="0" smtClean="0"/>
              <a:t> actually measuring?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92809" y="3783134"/>
            <a:ext cx="26597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Fiducialization tolerance</a:t>
            </a:r>
          </a:p>
          <a:p>
            <a:r>
              <a:rPr lang="en-US" dirty="0"/>
              <a:t> </a:t>
            </a:r>
            <a:r>
              <a:rPr lang="en-US" dirty="0" smtClean="0"/>
              <a:t> 40 microns.</a:t>
            </a:r>
          </a:p>
          <a:p>
            <a:r>
              <a:rPr lang="en-US" dirty="0" smtClean="0"/>
              <a:t>Probe position given to</a:t>
            </a:r>
          </a:p>
          <a:p>
            <a:r>
              <a:rPr lang="en-US" dirty="0"/>
              <a:t> </a:t>
            </a:r>
            <a:r>
              <a:rPr lang="en-US" dirty="0" smtClean="0"/>
              <a:t> 100 microns in specs.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394" y="5008278"/>
            <a:ext cx="1828800" cy="12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78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Pointed Magnet Calibration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0" y="4542935"/>
            <a:ext cx="2743200" cy="217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885" y="1325903"/>
            <a:ext cx="376167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69" y="1325903"/>
            <a:ext cx="447410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1162" y="5257780"/>
            <a:ext cx="44165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Flip magnet in fixture.  Distance zero field</a:t>
            </a:r>
          </a:p>
          <a:p>
            <a:r>
              <a:rPr lang="en-US" dirty="0"/>
              <a:t>p</a:t>
            </a:r>
            <a:r>
              <a:rPr lang="en-US" dirty="0" smtClean="0"/>
              <a:t>oint moves gives zero field position</a:t>
            </a:r>
          </a:p>
          <a:p>
            <a:r>
              <a:rPr lang="en-US" dirty="0"/>
              <a:t>r</a:t>
            </a:r>
            <a:r>
              <a:rPr lang="en-US" dirty="0" smtClean="0"/>
              <a:t>elative to tooling balls.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65601" y="6338419"/>
            <a:ext cx="168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Yurii Levashov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09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Undulator Fiducialization</a:t>
            </a:r>
            <a:endParaRPr lang="en-US" dirty="0"/>
          </a:p>
        </p:txBody>
      </p:sp>
      <p:pic>
        <p:nvPicPr>
          <p:cNvPr id="6" name="Picture 4" descr="CMM_Pointed_Mag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481" y="1692275"/>
            <a:ext cx="3729038" cy="182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044825" y="3794125"/>
            <a:ext cx="30543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dirty="0"/>
              <a:t>Want D</a:t>
            </a:r>
          </a:p>
          <a:p>
            <a:pPr algn="l"/>
            <a:r>
              <a:rPr lang="en-US" altLang="en-US" dirty="0"/>
              <a:t>D1 : Magnetic Measurement</a:t>
            </a:r>
          </a:p>
          <a:p>
            <a:pPr algn="l"/>
            <a:r>
              <a:rPr lang="en-US" altLang="en-US" dirty="0"/>
              <a:t>D2 : Calibration</a:t>
            </a:r>
          </a:p>
          <a:p>
            <a:pPr algn="l"/>
            <a:r>
              <a:rPr lang="en-US" altLang="en-US" dirty="0"/>
              <a:t>D3 : CMM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568700" y="5354638"/>
            <a:ext cx="2006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D = D1 + D2 + D3</a:t>
            </a:r>
          </a:p>
        </p:txBody>
      </p:sp>
    </p:spTree>
    <p:extLst>
      <p:ext uri="{BB962C8B-B14F-4D97-AF65-F5344CB8AC3E}">
        <p14:creationId xmlns:p14="http://schemas.microsoft.com/office/powerpoint/2010/main" val="12144617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0123" y="1689871"/>
            <a:ext cx="78364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Z. Wolf, “Requirements for the LCLS Undulator Magnetic Measurement Bench”, LCLS-TN-04-8, August, 2004.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Z. Wolf, “Introduction to LCLS Undulator Tuning”, LCLS-TN-04-7, June, 2004.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Many other LCLS Tech Notes on the measurement </a:t>
            </a:r>
            <a:r>
              <a:rPr lang="en-US" dirty="0"/>
              <a:t>techniques, see http://www-ssrl.slac.stanford.edu/lcls/lcls_tech_notes.html.</a:t>
            </a:r>
          </a:p>
        </p:txBody>
      </p:sp>
    </p:spTree>
    <p:extLst>
      <p:ext uri="{BB962C8B-B14F-4D97-AF65-F5344CB8AC3E}">
        <p14:creationId xmlns:p14="http://schemas.microsoft.com/office/powerpoint/2010/main" val="9590499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Delta Undulator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4"/>
          <a:stretch/>
        </p:blipFill>
        <p:spPr>
          <a:xfrm>
            <a:off x="2395537" y="1600200"/>
            <a:ext cx="4352925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3733800"/>
            <a:ext cx="1889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Placed at end of LCLS.  Uses the </a:t>
            </a:r>
            <a:r>
              <a:rPr lang="en-US" sz="1200" dirty="0" err="1" smtClean="0"/>
              <a:t>microbunched</a:t>
            </a:r>
            <a:r>
              <a:rPr lang="en-US" sz="1200" dirty="0" smtClean="0"/>
              <a:t> beam.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2606049"/>
            <a:ext cx="1616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Produces elliptically polarized light.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9385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Delta Undulator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297" y="1828800"/>
            <a:ext cx="450980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29200" y="4572000"/>
            <a:ext cx="34142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EPU in a package compatible with LCLS</a:t>
            </a:r>
          </a:p>
          <a:p>
            <a:endParaRPr lang="en-US" sz="1400" dirty="0" smtClean="0"/>
          </a:p>
          <a:p>
            <a:r>
              <a:rPr lang="en-US" sz="1400" dirty="0" smtClean="0"/>
              <a:t>Use same alignment strategy.  Undulator</a:t>
            </a:r>
          </a:p>
          <a:p>
            <a:r>
              <a:rPr lang="en-US" sz="1400" dirty="0"/>
              <a:t>a</a:t>
            </a:r>
            <a:r>
              <a:rPr lang="en-US" sz="1400" dirty="0" smtClean="0"/>
              <a:t>nd quadrupole on the same girder.</a:t>
            </a:r>
            <a:endParaRPr lang="en-US" sz="1400" dirty="0"/>
          </a:p>
        </p:txBody>
      </p:sp>
      <p:pic>
        <p:nvPicPr>
          <p:cNvPr id="7" name="Picture 3" descr="C:\Users\emkraft\Desktop\install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792" y="2133600"/>
            <a:ext cx="3657600" cy="204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572000" y="1295400"/>
            <a:ext cx="0" cy="5257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58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Delta Cross Section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371600"/>
            <a:ext cx="838835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1063823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Franz Peters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6948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Delta Undulator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97318" y="1600220"/>
            <a:ext cx="70408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Very compact source of elliptically polarized 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Can’t tune after 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Tune quadrants, use superposition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Very tight assembly tolerances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Measurements can only be done from the ends in a 6 mm diameter tube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Can we achieve the tolerances to make an FEL out of Delta undulators?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67954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Delta Quadrant Assembly And Tuning</a:t>
            </a:r>
            <a:endParaRPr lang="en-US" dirty="0"/>
          </a:p>
        </p:txBody>
      </p:sp>
      <p:pic>
        <p:nvPicPr>
          <p:cNvPr id="5" name="Picture 4" descr="Kugler set-u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89600" y="2065800"/>
            <a:ext cx="3240000" cy="2430000"/>
          </a:xfrm>
          <a:prstGeom prst="rect">
            <a:avLst/>
          </a:prstGeom>
        </p:spPr>
      </p:pic>
      <p:pic>
        <p:nvPicPr>
          <p:cNvPr id="6" name="Picture 33" descr="Quadrant On CM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3387725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74457" y="4800600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Mechanically align blocks</a:t>
            </a:r>
          </a:p>
          <a:p>
            <a:r>
              <a:rPr lang="en-US" dirty="0" smtClean="0"/>
              <a:t>using CMM.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05400" y="4800600"/>
            <a:ext cx="30828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Move blocks using magnetic</a:t>
            </a:r>
          </a:p>
          <a:p>
            <a:r>
              <a:rPr lang="en-US" dirty="0" smtClean="0"/>
              <a:t>measurements to straighten</a:t>
            </a:r>
          </a:p>
          <a:p>
            <a:r>
              <a:rPr lang="en-US" dirty="0" smtClean="0"/>
              <a:t>trajectories and minimize</a:t>
            </a:r>
          </a:p>
          <a:p>
            <a:r>
              <a:rPr lang="en-US" dirty="0" smtClean="0"/>
              <a:t>phase errors.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83293" y="6244856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(Photos of prototype)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96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FEL Basic Idea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09" y="1600220"/>
            <a:ext cx="3152381" cy="24095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105" y="4637869"/>
            <a:ext cx="78726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light emitted by the electron bunch travels in a straight 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electron bunch must stay within the light wave in order to contribute.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electron bunch must travel in a straight 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electron motion must stay in phase with the light wave.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1092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40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3.2 m Quadrant Tuning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1295400"/>
            <a:ext cx="6705600" cy="502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6335">
            <a:off x="3663974" y="1924434"/>
            <a:ext cx="1827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white"/>
                </a:solidFill>
              </a:rPr>
              <a:t>3 Carriers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57800" y="46482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white"/>
                </a:solidFill>
              </a:rPr>
              <a:t>Nd</a:t>
            </a:r>
            <a:r>
              <a:rPr lang="en-US" sz="1400" baseline="-25000" dirty="0" smtClean="0">
                <a:solidFill>
                  <a:prstClr val="white"/>
                </a:solidFill>
              </a:rPr>
              <a:t>2</a:t>
            </a:r>
            <a:r>
              <a:rPr lang="en-US" sz="1400" dirty="0" smtClean="0">
                <a:solidFill>
                  <a:prstClr val="white"/>
                </a:solidFill>
              </a:rPr>
              <a:t>Fe</a:t>
            </a:r>
            <a:r>
              <a:rPr lang="en-US" sz="1400" baseline="-25000" dirty="0" smtClean="0">
                <a:solidFill>
                  <a:prstClr val="white"/>
                </a:solidFill>
              </a:rPr>
              <a:t>14</a:t>
            </a:r>
            <a:r>
              <a:rPr lang="en-US" sz="1400" dirty="0" smtClean="0">
                <a:solidFill>
                  <a:prstClr val="white"/>
                </a:solidFill>
              </a:rPr>
              <a:t>B Magnets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648200" y="3733800"/>
            <a:ext cx="1200150" cy="100999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572000" y="2276229"/>
            <a:ext cx="95250" cy="84797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181600" y="5534941"/>
            <a:ext cx="990599" cy="33245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63827" y="5864423"/>
            <a:ext cx="1827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white"/>
                </a:solidFill>
              </a:rPr>
              <a:t>Linear Bearings</a:t>
            </a:r>
          </a:p>
        </p:txBody>
      </p:sp>
    </p:spTree>
    <p:extLst>
      <p:ext uri="{BB962C8B-B14F-4D97-AF65-F5344CB8AC3E}">
        <p14:creationId xmlns:p14="http://schemas.microsoft.com/office/powerpoint/2010/main" val="346639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smtClean="0"/>
              <a:t>In Software Superpose Quadrant Fields To Simulate Assembled Undulator, Correct If Necessary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0000" y="1653953"/>
            <a:ext cx="2880000" cy="2261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4143710"/>
            <a:ext cx="2880000" cy="240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4209163"/>
            <a:ext cx="2880000" cy="229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1690952"/>
            <a:ext cx="2880000" cy="2300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21982" y="1321333"/>
            <a:ext cx="7560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Example CP+.  Expect undulator within tolerance, but no permeability effects in superposition.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6172200" y="641246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(Prototype)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70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Delta Assembly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22" y="1295400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Hall Probe Measurements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8001000" cy="4514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80196" y="6068795"/>
            <a:ext cx="6383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only access for measurements is through the end of the beam pipe.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35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Measure Probe Position</a:t>
            </a:r>
            <a:endParaRPr lang="en-US" sz="2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752600"/>
            <a:ext cx="3051629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3" descr="retroreflect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36957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emkraft\Desktop\Capt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4267199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F:\My Documents\presentation\IWAA 2012\P1000572.JPG"/>
          <p:cNvPicPr>
            <a:picLocks noChangeAspect="1" noChangeArrowheads="1"/>
          </p:cNvPicPr>
          <p:nvPr/>
        </p:nvPicPr>
        <p:blipFill>
          <a:blip r:embed="rId5" cstate="print"/>
          <a:srcRect t="19531"/>
          <a:stretch>
            <a:fillRect/>
          </a:stretch>
        </p:blipFill>
        <p:spPr bwMode="auto">
          <a:xfrm>
            <a:off x="5334000" y="4281675"/>
            <a:ext cx="2880000" cy="17381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38200" y="1295400"/>
            <a:ext cx="7468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Transverse location from corner cube.  Longitudinal location from interferometer.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720532" y="6376572"/>
            <a:ext cx="1588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Georg </a:t>
            </a:r>
            <a:r>
              <a:rPr lang="en-US" sz="1600" dirty="0" err="1" smtClean="0"/>
              <a:t>Gassner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2257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7318" y="1783098"/>
            <a:ext cx="6949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A. Lutman, “Polarization Control in an X-ray Free Electron Laser”, Nature Photonics, May, 2016.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See technical notes at </a:t>
            </a:r>
          </a:p>
          <a:p>
            <a:r>
              <a:rPr lang="en-US" dirty="0" smtClean="0"/>
              <a:t>     http</a:t>
            </a:r>
            <a:r>
              <a:rPr lang="en-US" dirty="0"/>
              <a:t>://www-ssrl.slac.stanford.edu/lcls/lcls_tech_notes.html</a:t>
            </a:r>
          </a:p>
        </p:txBody>
      </p:sp>
    </p:spTree>
    <p:extLst>
      <p:ext uri="{BB962C8B-B14F-4D97-AF65-F5344CB8AC3E}">
        <p14:creationId xmlns:p14="http://schemas.microsoft.com/office/powerpoint/2010/main" val="3824742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Measurement Challenges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05879" y="1428670"/>
            <a:ext cx="75383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Undulator field B</a:t>
            </a:r>
            <a:r>
              <a:rPr lang="en-US" sz="2000" baseline="-25000" dirty="0" smtClean="0"/>
              <a:t>y</a:t>
            </a:r>
            <a:r>
              <a:rPr lang="en-US" sz="2000" dirty="0" smtClean="0"/>
              <a:t> = B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 </a:t>
            </a:r>
            <a:r>
              <a:rPr lang="en-US" sz="2000" dirty="0" err="1" smtClean="0"/>
              <a:t>cosh</a:t>
            </a:r>
            <a:r>
              <a:rPr lang="en-US" sz="2000" dirty="0" smtClean="0"/>
              <a:t>(</a:t>
            </a:r>
            <a:r>
              <a:rPr lang="en-US" sz="2000" dirty="0" err="1" smtClean="0"/>
              <a:t>k</a:t>
            </a:r>
            <a:r>
              <a:rPr lang="en-US" sz="2000" baseline="-25000" dirty="0" err="1" smtClean="0"/>
              <a:t>u</a:t>
            </a:r>
            <a:r>
              <a:rPr lang="en-US" sz="2000" dirty="0" smtClean="0"/>
              <a:t> y) cos(</a:t>
            </a:r>
            <a:r>
              <a:rPr lang="en-US" sz="2000" dirty="0" err="1" smtClean="0"/>
              <a:t>k</a:t>
            </a:r>
            <a:r>
              <a:rPr lang="en-US" sz="2000" baseline="-25000" dirty="0" err="1" smtClean="0"/>
              <a:t>u</a:t>
            </a:r>
            <a:r>
              <a:rPr lang="en-US" sz="2000" dirty="0" smtClean="0"/>
              <a:t> z</a:t>
            </a:r>
            <a:r>
              <a:rPr lang="en-US" sz="2000" dirty="0" smtClean="0"/>
              <a:t>).</a:t>
            </a:r>
            <a:endParaRPr lang="en-US" sz="2000" dirty="0" smtClean="0"/>
          </a:p>
          <a:p>
            <a:r>
              <a:rPr lang="en-US" sz="2000" dirty="0" smtClean="0"/>
              <a:t>The field must be correct to 10</a:t>
            </a:r>
            <a:r>
              <a:rPr lang="en-US" sz="2000" baseline="30000" dirty="0" smtClean="0"/>
              <a:t>-4</a:t>
            </a:r>
            <a:r>
              <a:rPr lang="en-US" sz="2000" dirty="0" smtClean="0"/>
              <a:t> in order to maintain the phase relationship.</a:t>
            </a:r>
          </a:p>
          <a:p>
            <a:r>
              <a:rPr lang="en-US" sz="2000" dirty="0" smtClean="0"/>
              <a:t>For LCLS </a:t>
            </a:r>
            <a:r>
              <a:rPr lang="en-US" sz="2000" dirty="0" err="1"/>
              <a:t>cosh</a:t>
            </a:r>
            <a:r>
              <a:rPr lang="en-US" sz="2000" dirty="0"/>
              <a:t>(</a:t>
            </a:r>
            <a:r>
              <a:rPr lang="en-US" sz="2000" dirty="0" err="1"/>
              <a:t>k</a:t>
            </a:r>
            <a:r>
              <a:rPr lang="en-US" sz="2000" baseline="-25000" dirty="0" err="1"/>
              <a:t>u</a:t>
            </a:r>
            <a:r>
              <a:rPr lang="en-US" sz="2000" dirty="0"/>
              <a:t> y</a:t>
            </a:r>
            <a:r>
              <a:rPr lang="en-US" sz="2000" dirty="0" smtClean="0"/>
              <a:t>) changes by 10</a:t>
            </a:r>
            <a:r>
              <a:rPr lang="en-US" sz="2000" baseline="30000" dirty="0" smtClean="0"/>
              <a:t>-4</a:t>
            </a:r>
            <a:r>
              <a:rPr lang="en-US" sz="2000" dirty="0" smtClean="0"/>
              <a:t> when y = 70 microns.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037792" y="3037127"/>
            <a:ext cx="72236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beam path is set by the quadrupole centers (BBA).</a:t>
            </a:r>
          </a:p>
          <a:p>
            <a:r>
              <a:rPr lang="en-US" sz="2000" dirty="0" smtClean="0"/>
              <a:t>The quadrupole center must be aligned to the undulator axis with a </a:t>
            </a:r>
            <a:r>
              <a:rPr lang="en-US" sz="2000" dirty="0" smtClean="0"/>
              <a:t>tolerance </a:t>
            </a:r>
            <a:r>
              <a:rPr lang="en-US" sz="2000" dirty="0" smtClean="0"/>
              <a:t>much better than 70 microns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The quadrupole center must not be affected by hysteresis in trim </a:t>
            </a:r>
            <a:r>
              <a:rPr lang="en-US" sz="2000" dirty="0" smtClean="0"/>
              <a:t>windings </a:t>
            </a:r>
            <a:r>
              <a:rPr lang="en-US" sz="2000" dirty="0" smtClean="0"/>
              <a:t>on the quadrupole, or by changing the quadrupole </a:t>
            </a:r>
            <a:r>
              <a:rPr lang="en-US" sz="2000" dirty="0" smtClean="0"/>
              <a:t>strength </a:t>
            </a:r>
            <a:r>
              <a:rPr lang="en-US" sz="2000" dirty="0" smtClean="0"/>
              <a:t>during beam based alignment.</a:t>
            </a:r>
            <a:endParaRPr lang="en-US" sz="2000" dirty="0"/>
          </a:p>
        </p:txBody>
      </p:sp>
      <p:sp>
        <p:nvSpPr>
          <p:cNvPr id="7" name="5-Point Star 6"/>
          <p:cNvSpPr/>
          <p:nvPr/>
        </p:nvSpPr>
        <p:spPr>
          <a:xfrm>
            <a:off x="731562" y="1874537"/>
            <a:ext cx="91439" cy="9143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" name="5-Point Star 7"/>
          <p:cNvSpPr/>
          <p:nvPr/>
        </p:nvSpPr>
        <p:spPr>
          <a:xfrm>
            <a:off x="731562" y="3520439"/>
            <a:ext cx="91439" cy="9143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731562" y="4434829"/>
            <a:ext cx="91439" cy="9143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97318" y="5863499"/>
            <a:ext cx="2775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Main topics of this talk.</a:t>
            </a:r>
            <a:endParaRPr lang="en-US" sz="2000" dirty="0"/>
          </a:p>
        </p:txBody>
      </p:sp>
      <p:sp>
        <p:nvSpPr>
          <p:cNvPr id="12" name="5-Point Star 11"/>
          <p:cNvSpPr/>
          <p:nvPr/>
        </p:nvSpPr>
        <p:spPr>
          <a:xfrm>
            <a:off x="731562" y="5989292"/>
            <a:ext cx="91439" cy="9143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47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Quadrupole Center Stability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9362" y="1508781"/>
            <a:ext cx="79367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quadrupole center should not move as the excitation changes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Otherwise the beam gets a kick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This is also important for ILC and other machines.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The dipole trim windings on quadrupoles should not have hysteresis.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3063244"/>
            <a:ext cx="6486525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7815263" y="5074902"/>
            <a:ext cx="41429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815263" y="6172170"/>
            <a:ext cx="41429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98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Rotating Coil In A Quadrupole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52" y="2331732"/>
            <a:ext cx="28289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34" y="1958263"/>
            <a:ext cx="2543175" cy="2647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45952" y="1230888"/>
            <a:ext cx="5788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 for measuring magnetic center position changes.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6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The Quadrupole Center Position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0" y="1783098"/>
            <a:ext cx="4076700" cy="3381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80196" y="5671920"/>
            <a:ext cx="6686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dipole strength and the quadrupole strength can be used to</a:t>
            </a:r>
          </a:p>
          <a:p>
            <a:r>
              <a:rPr lang="en-US" dirty="0"/>
              <a:t>c</a:t>
            </a:r>
            <a:r>
              <a:rPr lang="en-US" dirty="0" smtClean="0"/>
              <a:t>alculate the magnetic center position.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7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645" y="3686165"/>
            <a:ext cx="3095625" cy="30670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 Variations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1691659"/>
            <a:ext cx="2771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28" y="2880366"/>
            <a:ext cx="72675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97318" y="2373875"/>
            <a:ext cx="6968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Position dependent speed variation, first term in Fourier expansion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743220" y="2743207"/>
            <a:ext cx="365756" cy="2743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1562" y="3611878"/>
            <a:ext cx="7558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Produces a dipole signal.  Can’t distinguish from a magnetic center shift.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114805" y="3429000"/>
            <a:ext cx="274317" cy="2571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77829" y="1230888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Coil centered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029195" y="1508781"/>
            <a:ext cx="548634" cy="2743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1562" y="4526268"/>
            <a:ext cx="312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Cure: Integrate the voltage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62" y="5166341"/>
            <a:ext cx="30003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619173" y="6263609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</a:t>
            </a:r>
            <a:r>
              <a:rPr lang="el-GR" dirty="0" smtClean="0"/>
              <a:t>ω</a:t>
            </a:r>
            <a:r>
              <a:rPr lang="en-US" dirty="0" smtClean="0"/>
              <a:t> dependence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2078894" y="5989292"/>
            <a:ext cx="540279" cy="3289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71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SLAC_PPT_052412</Template>
  <TotalTime>0</TotalTime>
  <Words>1378</Words>
  <Application>Microsoft Office PowerPoint</Application>
  <PresentationFormat>On-screen Show (4:3)</PresentationFormat>
  <Paragraphs>278</Paragraphs>
  <Slides>45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Blank</vt:lpstr>
      <vt:lpstr>PowerPoint Presentation</vt:lpstr>
      <vt:lpstr>Overview</vt:lpstr>
      <vt:lpstr>Linac Coherent Light Source</vt:lpstr>
      <vt:lpstr>FEL Basic Idea</vt:lpstr>
      <vt:lpstr>Some Measurement Challenges</vt:lpstr>
      <vt:lpstr>Quadrupole Center Stability</vt:lpstr>
      <vt:lpstr>Rotating Coil In A Quadrupole</vt:lpstr>
      <vt:lpstr>Find The Quadrupole Center Position</vt:lpstr>
      <vt:lpstr>Speed Variations</vt:lpstr>
      <vt:lpstr>Bearing Errors</vt:lpstr>
      <vt:lpstr>Rotating Coil Mechanical System</vt:lpstr>
      <vt:lpstr>BBA center shift for +/- 1 amp around +/- 4.3 Amps</vt:lpstr>
      <vt:lpstr>References</vt:lpstr>
      <vt:lpstr>Quadrupole Fiducialization</vt:lpstr>
      <vt:lpstr>Vibrating Wire</vt:lpstr>
      <vt:lpstr>Vibrating Wire System</vt:lpstr>
      <vt:lpstr>Vibrating Wire</vt:lpstr>
      <vt:lpstr>Wire Vibration Detector</vt:lpstr>
      <vt:lpstr>Vibrating Wire Signals</vt:lpstr>
      <vt:lpstr>Vibrating Wire Signals</vt:lpstr>
      <vt:lpstr>How To Locate A Wire</vt:lpstr>
      <vt:lpstr>References</vt:lpstr>
      <vt:lpstr>Undulator Measurements</vt:lpstr>
      <vt:lpstr>Measurement Lab Temperature Requirements</vt:lpstr>
      <vt:lpstr>Bench Requirements</vt:lpstr>
      <vt:lpstr>Mechanical Alignment To Bench</vt:lpstr>
      <vt:lpstr>Hall Probe Measurements</vt:lpstr>
      <vt:lpstr> Hall Probe Measurements</vt:lpstr>
      <vt:lpstr>Field Integral Measurements</vt:lpstr>
      <vt:lpstr>X And Y Trajectory Shimming</vt:lpstr>
      <vt:lpstr>Undulator Alignment</vt:lpstr>
      <vt:lpstr>Pointed Magnet Calibration</vt:lpstr>
      <vt:lpstr>Undulator Fiducialization</vt:lpstr>
      <vt:lpstr>References</vt:lpstr>
      <vt:lpstr>Delta Undulator</vt:lpstr>
      <vt:lpstr>Delta Undulator</vt:lpstr>
      <vt:lpstr>Delta Cross Section</vt:lpstr>
      <vt:lpstr>Delta Undulator</vt:lpstr>
      <vt:lpstr>Delta Quadrant Assembly And Tuning</vt:lpstr>
      <vt:lpstr>3.2 m Quadrant Tuning</vt:lpstr>
      <vt:lpstr>In Software Superpose Quadrant Fields To Simulate Assembled Undulator, Correct If Necessary</vt:lpstr>
      <vt:lpstr>Delta Assembly</vt:lpstr>
      <vt:lpstr>Hall Probe Measurements</vt:lpstr>
      <vt:lpstr>Measure Probe Position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2012-06-11T23:50:00Z</dcterms:created>
  <dcterms:modified xsi:type="dcterms:W3CDTF">2017-03-15T21:54:29Z</dcterms:modified>
</cp:coreProperties>
</file>